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9" r:id="rId1"/>
  </p:sldMasterIdLst>
  <p:notesMasterIdLst>
    <p:notesMasterId r:id="rId49"/>
  </p:notesMasterIdLst>
  <p:handoutMasterIdLst>
    <p:handoutMasterId r:id="rId50"/>
  </p:handoutMasterIdLst>
  <p:sldIdLst>
    <p:sldId id="893" r:id="rId2"/>
    <p:sldId id="820" r:id="rId3"/>
    <p:sldId id="929" r:id="rId4"/>
    <p:sldId id="859" r:id="rId5"/>
    <p:sldId id="945" r:id="rId6"/>
    <p:sldId id="823" r:id="rId7"/>
    <p:sldId id="825" r:id="rId8"/>
    <p:sldId id="826" r:id="rId9"/>
    <p:sldId id="931" r:id="rId10"/>
    <p:sldId id="894" r:id="rId11"/>
    <p:sldId id="896" r:id="rId12"/>
    <p:sldId id="830" r:id="rId13"/>
    <p:sldId id="897" r:id="rId14"/>
    <p:sldId id="968" r:id="rId15"/>
    <p:sldId id="864" r:id="rId16"/>
    <p:sldId id="862" r:id="rId17"/>
    <p:sldId id="863" r:id="rId18"/>
    <p:sldId id="834" r:id="rId19"/>
    <p:sldId id="900" r:id="rId20"/>
    <p:sldId id="917" r:id="rId21"/>
    <p:sldId id="946" r:id="rId22"/>
    <p:sldId id="947" r:id="rId23"/>
    <p:sldId id="948" r:id="rId24"/>
    <p:sldId id="949" r:id="rId25"/>
    <p:sldId id="950" r:id="rId26"/>
    <p:sldId id="951" r:id="rId27"/>
    <p:sldId id="952" r:id="rId28"/>
    <p:sldId id="953" r:id="rId29"/>
    <p:sldId id="901" r:id="rId30"/>
    <p:sldId id="944" r:id="rId31"/>
    <p:sldId id="921" r:id="rId32"/>
    <p:sldId id="904" r:id="rId33"/>
    <p:sldId id="954" r:id="rId34"/>
    <p:sldId id="955" r:id="rId35"/>
    <p:sldId id="956" r:id="rId36"/>
    <p:sldId id="957" r:id="rId37"/>
    <p:sldId id="958" r:id="rId38"/>
    <p:sldId id="959" r:id="rId39"/>
    <p:sldId id="960" r:id="rId40"/>
    <p:sldId id="961" r:id="rId41"/>
    <p:sldId id="962" r:id="rId42"/>
    <p:sldId id="963" r:id="rId43"/>
    <p:sldId id="964" r:id="rId44"/>
    <p:sldId id="965" r:id="rId45"/>
    <p:sldId id="966" r:id="rId46"/>
    <p:sldId id="967" r:id="rId47"/>
    <p:sldId id="905" r:id="rId48"/>
  </p:sldIdLst>
  <p:sldSz cx="12192000" cy="6858000"/>
  <p:notesSz cx="7099300" cy="10234613"/>
  <p:custDataLst>
    <p:tags r:id="rId5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008000"/>
    <a:srgbClr val="0066FF"/>
    <a:srgbClr val="CC3300"/>
    <a:srgbClr val="0000FF"/>
    <a:srgbClr val="A50021"/>
    <a:srgbClr val="CC6600"/>
    <a:srgbClr val="8FAAFF"/>
    <a:srgbClr val="7F2727"/>
    <a:srgbClr val="B8EA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984" autoAdjust="0"/>
  </p:normalViewPr>
  <p:slideViewPr>
    <p:cSldViewPr>
      <p:cViewPr varScale="1">
        <p:scale>
          <a:sx n="107" d="100"/>
          <a:sy n="107" d="100"/>
        </p:scale>
        <p:origin x="7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69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ags" Target="tags/tag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034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algn="r"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034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algn="r" defTabSz="989801">
              <a:defRPr sz="1300"/>
            </a:lvl1pPr>
          </a:lstStyle>
          <a:p>
            <a:fld id="{370EF009-23CE-4081-AF56-082D82CEF6F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41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034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algn="r"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905" y="4862233"/>
            <a:ext cx="5677492" cy="4603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034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algn="r" defTabSz="989801">
              <a:defRPr sz="1300"/>
            </a:lvl1pPr>
          </a:lstStyle>
          <a:p>
            <a:fld id="{72CC9163-7EC6-4747-8782-88871FDBE12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2623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694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84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28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84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28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84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283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846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283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demo generates the time-limited</a:t>
            </a:r>
            <a:r>
              <a:rPr lang="en-US" baseline="0" dirty="0"/>
              <a:t> values for </a:t>
            </a:r>
            <a:r>
              <a:rPr lang="en-US" baseline="0" dirty="0" err="1"/>
              <a:t>gridworld</a:t>
            </a:r>
            <a:r>
              <a:rPr lang="en-US" baseline="0" dirty="0"/>
              <a:t> as snapshotted onto the next slides.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01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[cut demo of moving around in grid world program]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552C0BAA-F2C0-47C6-A20B-733CA31DCFFD}" type="slidenum">
              <a:rPr lang="en-US"/>
              <a:pPr defTabSz="988101"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In search problems: did not talk about actions, but about successor functions --- now the information inside the successor function is unpacked into actions, transitions and reward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Write out S, A, example entry in T, entry in R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Reward function different from the book : R(</a:t>
            </a:r>
            <a:r>
              <a:rPr lang="en-US" dirty="0" err="1">
                <a:ea typeface="ＭＳ Ｐゴシック" pitchFamily="34" charset="-128"/>
              </a:rPr>
              <a:t>s,a,s</a:t>
            </a:r>
            <a:r>
              <a:rPr lang="ja-JP" altLang="en-US" dirty="0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)</a:t>
            </a:r>
          </a:p>
          <a:p>
            <a:r>
              <a:rPr lang="en-US" dirty="0">
                <a:ea typeface="ＭＳ Ｐゴシック" pitchFamily="34" charset="-128"/>
              </a:rPr>
              <a:t>In book simpler for equations, but not useful for the projects.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Need to modify </a:t>
            </a:r>
            <a:r>
              <a:rPr lang="en-US" dirty="0" err="1">
                <a:ea typeface="ＭＳ Ｐゴシック" pitchFamily="34" charset="-128"/>
              </a:rPr>
              <a:t>expectimax</a:t>
            </a:r>
            <a:r>
              <a:rPr lang="en-US" dirty="0">
                <a:ea typeface="ＭＳ Ｐゴシック" pitchFamily="34" charset="-128"/>
              </a:rPr>
              <a:t> a tiny little bit to account for rewards along the way, but that</a:t>
            </a:r>
            <a:r>
              <a:rPr lang="en-US" altLang="en-US" dirty="0">
                <a:ea typeface="ＭＳ Ｐゴシック" pitchFamily="34" charset="-128"/>
              </a:rPr>
              <a:t>’</a:t>
            </a:r>
            <a:r>
              <a:rPr lang="en-US" dirty="0">
                <a:ea typeface="ＭＳ Ｐゴシック" pitchFamily="34" charset="-128"/>
              </a:rPr>
              <a:t>s something you should be able to do, and so you can already solve MDP</a:t>
            </a:r>
            <a:r>
              <a:rPr lang="en-US" altLang="en-US" dirty="0">
                <a:ea typeface="ＭＳ Ｐゴシック" pitchFamily="34" charset="-128"/>
              </a:rPr>
              <a:t>’</a:t>
            </a:r>
            <a:r>
              <a:rPr lang="en-US" dirty="0">
                <a:ea typeface="ＭＳ Ｐゴシック" pitchFamily="34" charset="-128"/>
              </a:rPr>
              <a:t>s  (not in most efficient way)</a:t>
            </a: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69A4D5-BA7F-4965-9F32-D31D11C0DA97}" type="slidenum">
              <a:rPr lang="en-US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Like search: successor function only depended on current state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Can make this happen by stuffing more into the state;  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Very similar to search problems: when solving a maze with food pellets, we stored which food pellets were eaten </a:t>
            </a:r>
          </a:p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ACAB68C1-092D-468B-8690-7D27B27041C8}" type="slidenum">
              <a:rPr lang="en-US"/>
              <a:pPr defTabSz="988101"/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Dan has a DEMO for this.</a:t>
            </a: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1600E29C-1E14-41D6-ACAF-300C17152C85}" type="slidenum">
              <a:rPr lang="en-US"/>
              <a:pPr defTabSz="988101"/>
              <a:t>7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R(s) = the </a:t>
            </a:r>
            <a:r>
              <a:rPr lang="ja-JP" altLang="en-US">
                <a:ea typeface="ＭＳ Ｐゴシック" pitchFamily="34" charset="-128"/>
              </a:rPr>
              <a:t>“</a:t>
            </a:r>
            <a:r>
              <a:rPr lang="en-US" altLang="ja-JP">
                <a:ea typeface="ＭＳ Ｐゴシック" pitchFamily="34" charset="-128"/>
              </a:rPr>
              <a:t>living reward</a:t>
            </a:r>
            <a:r>
              <a:rPr lang="ja-JP" altLang="en-US">
                <a:ea typeface="ＭＳ Ｐゴシック" pitchFamily="34" charset="-128"/>
              </a:rPr>
              <a:t>”</a:t>
            </a:r>
            <a:endParaRPr lang="en-US" altLang="ja-JP">
              <a:ea typeface="ＭＳ Ｐゴシック" pitchFamily="34" charset="-128"/>
            </a:endParaRPr>
          </a:p>
          <a:p>
            <a:endParaRPr lang="en-US">
              <a:ea typeface="ＭＳ Ｐゴシック" pitchFamily="34" charset="-128"/>
            </a:endParaRPr>
          </a:p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FB0DC0F6-EF13-4C52-ACF2-48065D1392E1}" type="slidenum">
              <a:rPr lang="en-US"/>
              <a:pPr defTabSz="988101"/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 MDP chance node represents uncertainty about what might happen based on (s,a)  [as opposed to being a random adversary]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Q-state (s,a) is when you were in a state and took an action </a:t>
            </a: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381D20B8-C290-4C94-8C7F-0277B9D2F6EE}" type="slidenum">
              <a:rPr lang="en-US"/>
              <a:pPr defTabSz="988101"/>
              <a:t>12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Rewards in the future (deeper in the tree) matter less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Interesting: running expectimax, if having to truncate the search, then not losing much; e.g.,  less then \gamma^d / (1-\gamma)</a:t>
            </a:r>
          </a:p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8DDD6D-317B-4886-9A60-0B722A074D75}" type="slidenum">
              <a:rPr lang="en-US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[Note:</a:t>
            </a:r>
            <a:r>
              <a:rPr lang="en-US" baseline="0" dirty="0"/>
              <a:t> this demo doesn’t show anything in action, just pops up V and Q values.]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81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7.xml"/><Relationship Id="rId7" Type="http://schemas.openxmlformats.org/officeDocument/2006/relationships/image" Target="../media/image34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31.png"/><Relationship Id="rId5" Type="http://schemas.openxmlformats.org/officeDocument/2006/relationships/image" Target="../media/image3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tags" Target="../tags/tag10.xml"/><Relationship Id="rId7" Type="http://schemas.openxmlformats.org/officeDocument/2006/relationships/image" Target="../media/image35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34.png"/><Relationship Id="rId5" Type="http://schemas.openxmlformats.org/officeDocument/2006/relationships/notesSlide" Target="../notesSlides/notesSlide8.xml"/><Relationship Id="rId10" Type="http://schemas.openxmlformats.org/officeDocument/2006/relationships/image" Target="../media/image3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13.xml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2.png"/><Relationship Id="rId5" Type="http://schemas.openxmlformats.org/officeDocument/2006/relationships/tags" Target="../tags/tag15.xml"/><Relationship Id="rId10" Type="http://schemas.openxmlformats.org/officeDocument/2006/relationships/image" Target="../media/image41.png"/><Relationship Id="rId4" Type="http://schemas.openxmlformats.org/officeDocument/2006/relationships/tags" Target="../tags/tag14.xml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wm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56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6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wm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tags" Target="../tags/tag33.xml"/><Relationship Id="rId18" Type="http://schemas.openxmlformats.org/officeDocument/2006/relationships/image" Target="../media/image58.png"/><Relationship Id="rId26" Type="http://schemas.openxmlformats.org/officeDocument/2006/relationships/image" Target="../media/image65.png"/><Relationship Id="rId3" Type="http://schemas.openxmlformats.org/officeDocument/2006/relationships/tags" Target="../tags/tag23.xml"/><Relationship Id="rId21" Type="http://schemas.openxmlformats.org/officeDocument/2006/relationships/image" Target="../media/image80.png"/><Relationship Id="rId7" Type="http://schemas.openxmlformats.org/officeDocument/2006/relationships/tags" Target="../tags/tag27.xml"/><Relationship Id="rId12" Type="http://schemas.openxmlformats.org/officeDocument/2006/relationships/tags" Target="../tags/tag32.xml"/><Relationship Id="rId17" Type="http://schemas.openxmlformats.org/officeDocument/2006/relationships/image" Target="../media/image57.png"/><Relationship Id="rId25" Type="http://schemas.openxmlformats.org/officeDocument/2006/relationships/image" Target="../media/image81.png"/><Relationship Id="rId2" Type="http://schemas.openxmlformats.org/officeDocument/2006/relationships/tags" Target="../tags/tag22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60.png"/><Relationship Id="rId29" Type="http://schemas.openxmlformats.org/officeDocument/2006/relationships/image" Target="../media/image84.png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tags" Target="../tags/tag31.xml"/><Relationship Id="rId24" Type="http://schemas.openxmlformats.org/officeDocument/2006/relationships/image" Target="../media/image63.png"/><Relationship Id="rId5" Type="http://schemas.openxmlformats.org/officeDocument/2006/relationships/tags" Target="../tags/tag25.xml"/><Relationship Id="rId15" Type="http://schemas.openxmlformats.org/officeDocument/2006/relationships/tags" Target="../tags/tag35.xml"/><Relationship Id="rId23" Type="http://schemas.openxmlformats.org/officeDocument/2006/relationships/image" Target="../media/image64.png"/><Relationship Id="rId28" Type="http://schemas.openxmlformats.org/officeDocument/2006/relationships/image" Target="../media/image83.png"/><Relationship Id="rId10" Type="http://schemas.openxmlformats.org/officeDocument/2006/relationships/tags" Target="../tags/tag30.xml"/><Relationship Id="rId19" Type="http://schemas.openxmlformats.org/officeDocument/2006/relationships/image" Target="../media/image59.png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tags" Target="../tags/tag34.xml"/><Relationship Id="rId22" Type="http://schemas.openxmlformats.org/officeDocument/2006/relationships/image" Target="../media/image62.png"/><Relationship Id="rId27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4.xml"/><Relationship Id="rId7" Type="http://schemas.openxmlformats.org/officeDocument/2006/relationships/image" Target="../media/image13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2.jpe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wmf"/><Relationship Id="rId5" Type="http://schemas.openxmlformats.org/officeDocument/2006/relationships/image" Target="../media/image20.wmf"/><Relationship Id="rId4" Type="http://schemas.openxmlformats.org/officeDocument/2006/relationships/image" Target="../media/image19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2200" y="1544224"/>
            <a:ext cx="7510462" cy="4018097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CS7050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123950"/>
            <a:ext cx="12192000" cy="1524000"/>
          </a:xfrm>
        </p:spPr>
        <p:txBody>
          <a:bodyPr/>
          <a:lstStyle/>
          <a:p>
            <a:pPr eaLnBrk="1" hangingPunct="1"/>
            <a:r>
              <a:rPr lang="en-US" sz="3600" dirty="0"/>
              <a:t>Markov Decision Processes – Part I: </a:t>
            </a:r>
            <a:r>
              <a:rPr lang="en-US" sz="3600" dirty="0">
                <a:ea typeface="ＭＳ Ｐゴシック" pitchFamily="34" charset="-128"/>
              </a:rPr>
              <a:t>Non-Deterministic Search</a:t>
            </a:r>
            <a:endParaRPr lang="en-US" sz="3600" dirty="0"/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284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[With thanks to Dan Klein and Pieter </a:t>
            </a:r>
            <a:r>
              <a:rPr lang="en-US" sz="1400" dirty="0" err="1">
                <a:latin typeface="Calibri"/>
                <a:cs typeface="Calibri"/>
              </a:rPr>
              <a:t>Abbeel</a:t>
            </a:r>
            <a:r>
              <a:rPr lang="en-US" sz="1400" dirty="0">
                <a:latin typeface="Calibri"/>
                <a:cs typeface="Calibri"/>
              </a:rPr>
              <a:t> from UC Berkeley. http://ai.berkeley.edu.]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Racing Cars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11379200" cy="4729164"/>
          </a:xfrm>
        </p:spPr>
        <p:txBody>
          <a:bodyPr/>
          <a:lstStyle/>
          <a:p>
            <a:pPr>
              <a:spcAft>
                <a:spcPts val="600"/>
              </a:spcAft>
              <a:buClrTx/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tx1"/>
                </a:solidFill>
                <a:latin typeface="Calibri"/>
                <a:cs typeface="Calibri"/>
              </a:rPr>
              <a:t>MDP: A driverless car must travel as far as possible, as quick as possible</a:t>
            </a:r>
          </a:p>
          <a:p>
            <a:pPr marL="432000">
              <a:buClrTx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Three states: </a:t>
            </a:r>
            <a:r>
              <a:rPr lang="en-US" sz="2000" b="1" dirty="0">
                <a:solidFill>
                  <a:srgbClr val="0066FF"/>
                </a:solidFill>
                <a:latin typeface="Calibri"/>
                <a:cs typeface="Calibri"/>
              </a:rPr>
              <a:t>Cool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, </a:t>
            </a:r>
            <a:r>
              <a:rPr lang="en-US" sz="2000" b="1" dirty="0">
                <a:solidFill>
                  <a:srgbClr val="A50021"/>
                </a:solidFill>
                <a:latin typeface="Calibri"/>
                <a:cs typeface="Calibri"/>
              </a:rPr>
              <a:t>Warm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,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Overheated 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(initial state is </a:t>
            </a:r>
            <a:r>
              <a:rPr lang="en-US" sz="2000" b="1" dirty="0">
                <a:solidFill>
                  <a:srgbClr val="0066FF"/>
                </a:solidFill>
                <a:latin typeface="Calibri"/>
                <a:cs typeface="Calibri"/>
              </a:rPr>
              <a:t>Cool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, final state can be any of the three)</a:t>
            </a:r>
          </a:p>
          <a:p>
            <a:pPr marL="432000">
              <a:buClrTx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Two actions: </a:t>
            </a:r>
            <a:r>
              <a:rPr lang="en-US" sz="2000" i="1" dirty="0">
                <a:solidFill>
                  <a:srgbClr val="0000FF"/>
                </a:solidFill>
                <a:latin typeface="Calibri"/>
                <a:cs typeface="Calibri"/>
              </a:rPr>
              <a:t>Slow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, </a:t>
            </a:r>
            <a:r>
              <a:rPr lang="en-US" sz="2000" i="1" dirty="0">
                <a:solidFill>
                  <a:srgbClr val="CC3300"/>
                </a:solidFill>
                <a:latin typeface="Calibri"/>
                <a:cs typeface="Calibri"/>
              </a:rPr>
              <a:t>Fast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  (with equal probability)</a:t>
            </a:r>
          </a:p>
          <a:p>
            <a:pPr marL="432000">
              <a:buClrTx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Rewards (for saving the engine, moving and traveling longer): </a:t>
            </a:r>
          </a:p>
          <a:p>
            <a:pPr marL="756000" lvl="1">
              <a:buClrTx/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cooling down (from wormer to cooler) gets </a:t>
            </a:r>
            <a:r>
              <a:rPr lang="en-US" sz="1800" dirty="0">
                <a:solidFill>
                  <a:srgbClr val="0033CC"/>
                </a:solidFill>
                <a:latin typeface="Calibri"/>
                <a:cs typeface="Calibri"/>
              </a:rPr>
              <a:t>+0.5</a:t>
            </a:r>
            <a:endParaRPr lang="en-US" sz="18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756000" lvl="1">
              <a:buClrTx/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heating up </a:t>
            </a:r>
            <a:r>
              <a:rPr lang="en-US" sz="1800" dirty="0">
                <a:latin typeface="Calibri"/>
                <a:cs typeface="Calibri"/>
              </a:rPr>
              <a:t>(from cooler to warmer) gets</a:t>
            </a:r>
            <a:r>
              <a:rPr lang="en-US" sz="1800" dirty="0">
                <a:solidFill>
                  <a:srgbClr val="CC3300"/>
                </a:solidFill>
                <a:latin typeface="Calibri"/>
                <a:cs typeface="Calibri"/>
              </a:rPr>
              <a:t> -0.5</a:t>
            </a:r>
            <a:endParaRPr lang="en-US" sz="18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756000" lvl="1">
              <a:buClrTx/>
              <a:buFont typeface="Wingdings" panose="05000000000000000000" pitchFamily="2" charset="2"/>
              <a:buChar char="ü"/>
            </a:pPr>
            <a:r>
              <a:rPr lang="en-US" sz="1800" dirty="0">
                <a:latin typeface="Calibri"/>
                <a:cs typeface="Calibri"/>
              </a:rPr>
              <a:t>going fast (keeping fast) gets double reward </a:t>
            </a:r>
            <a:r>
              <a:rPr lang="en-US" sz="1800" dirty="0">
                <a:solidFill>
                  <a:srgbClr val="00B050"/>
                </a:solidFill>
                <a:latin typeface="Calibri"/>
                <a:cs typeface="Calibri"/>
              </a:rPr>
              <a:t>+2.0</a:t>
            </a:r>
            <a:endParaRPr lang="en-US" sz="1800" dirty="0">
              <a:latin typeface="Calibri"/>
              <a:cs typeface="Calibri"/>
            </a:endParaRPr>
          </a:p>
          <a:p>
            <a:pPr marL="756000" lvl="1">
              <a:buClrTx/>
              <a:buFont typeface="Wingdings" panose="05000000000000000000" pitchFamily="2" charset="2"/>
              <a:buChar char="ü"/>
            </a:pPr>
            <a:r>
              <a:rPr lang="en-US" sz="1800" dirty="0">
                <a:latin typeface="Calibri"/>
                <a:cs typeface="Calibri"/>
              </a:rPr>
              <a:t>going slow (keeping slow) gets </a:t>
            </a:r>
            <a:r>
              <a:rPr lang="en-US" sz="1800" dirty="0">
                <a:solidFill>
                  <a:srgbClr val="00B050"/>
                </a:solidFill>
                <a:latin typeface="Calibri"/>
                <a:cs typeface="Calibri"/>
              </a:rPr>
              <a:t>+1.0</a:t>
            </a:r>
            <a:endParaRPr lang="en-US" sz="1800" dirty="0">
              <a:latin typeface="Calibri"/>
              <a:cs typeface="Calibri"/>
            </a:endParaRPr>
          </a:p>
          <a:p>
            <a:pPr marL="432000" indent="-342900">
              <a:buClrTx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Final reward: </a:t>
            </a:r>
          </a:p>
          <a:p>
            <a:pPr marL="756000" lvl="1" indent="-342900">
              <a:buClrTx/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Overheating is penalized (</a:t>
            </a:r>
            <a:r>
              <a:rPr lang="en-US" sz="1800" dirty="0">
                <a:solidFill>
                  <a:srgbClr val="00B050"/>
                </a:solidFill>
                <a:latin typeface="Calibri"/>
                <a:cs typeface="Calibri"/>
              </a:rPr>
              <a:t>-10</a:t>
            </a:r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)</a:t>
            </a:r>
          </a:p>
          <a:p>
            <a:endParaRPr lang="en-US" sz="2000" dirty="0">
              <a:latin typeface="Calibri"/>
              <a:cs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133600" y="3152560"/>
            <a:ext cx="10237726" cy="3689438"/>
            <a:chOff x="776694" y="2112406"/>
            <a:chExt cx="11106202" cy="4135994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983518" y="3950732"/>
              <a:ext cx="2433764" cy="1600200"/>
            </a:xfrm>
            <a:prstGeom prst="rect">
              <a:avLst/>
            </a:prstGeom>
            <a:noFill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46913" y="2731532"/>
              <a:ext cx="2660373" cy="1676400"/>
            </a:xfrm>
            <a:prstGeom prst="rect">
              <a:avLst/>
            </a:prstGeom>
            <a:noFill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300704" y="3798332"/>
              <a:ext cx="2582192" cy="1828800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>
              <a:off x="2057400" y="534144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B0F0"/>
                  </a:solidFill>
                  <a:latin typeface="Calibri"/>
                  <a:cs typeface="Calibri"/>
                </a:rPr>
                <a:t>Cool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43600" y="416022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A50021"/>
                  </a:solidFill>
                  <a:latin typeface="Calibri"/>
                  <a:cs typeface="Calibri"/>
                </a:rPr>
                <a:t>Warm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96400" y="545562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Calibri"/>
                  <a:cs typeface="Calibri"/>
                </a:rPr>
                <a:t>Overheated</a:t>
              </a:r>
            </a:p>
          </p:txBody>
        </p:sp>
        <p:cxnSp>
          <p:nvCxnSpPr>
            <p:cNvPr id="13" name="Curved Connector 12"/>
            <p:cNvCxnSpPr>
              <a:stCxn id="14338" idx="3"/>
              <a:endCxn id="8" idx="2"/>
            </p:cNvCxnSpPr>
            <p:nvPr/>
          </p:nvCxnSpPr>
          <p:spPr>
            <a:xfrm flipH="1">
              <a:off x="3200400" y="4750832"/>
              <a:ext cx="1219200" cy="990720"/>
            </a:xfrm>
            <a:prstGeom prst="curvedConnector4">
              <a:avLst>
                <a:gd name="adj1" fmla="val -18750"/>
                <a:gd name="adj2" fmla="val 153572"/>
              </a:avLst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2"/>
            <p:cNvCxnSpPr>
              <a:stCxn id="14338" idx="3"/>
              <a:endCxn id="9" idx="2"/>
            </p:cNvCxnSpPr>
            <p:nvPr/>
          </p:nvCxnSpPr>
          <p:spPr>
            <a:xfrm flipV="1">
              <a:off x="4419600" y="4560332"/>
              <a:ext cx="2667000" cy="190500"/>
            </a:xfrm>
            <a:prstGeom prst="curvedConnector2">
              <a:avLst/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5547905" y="4797148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C00000"/>
                  </a:solidFill>
                  <a:latin typeface="Calibri"/>
                  <a:cs typeface="Calibri"/>
                </a:rPr>
                <a:t>Fast</a:t>
              </a:r>
            </a:p>
          </p:txBody>
        </p:sp>
        <p:cxnSp>
          <p:nvCxnSpPr>
            <p:cNvPr id="19" name="Curved Connector 12"/>
            <p:cNvCxnSpPr>
              <a:stCxn id="6" idx="0"/>
            </p:cNvCxnSpPr>
            <p:nvPr/>
          </p:nvCxnSpPr>
          <p:spPr>
            <a:xfrm rot="16200000" flipH="1">
              <a:off x="8096250" y="1912382"/>
              <a:ext cx="1447800" cy="3086100"/>
            </a:xfrm>
            <a:prstGeom prst="curvedConnector4">
              <a:avLst>
                <a:gd name="adj1" fmla="val -15789"/>
                <a:gd name="adj2" fmla="val 105099"/>
              </a:avLst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9144000" y="27315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C00000"/>
                  </a:solidFill>
                  <a:latin typeface="Calibri"/>
                  <a:cs typeface="Calibri"/>
                </a:rPr>
                <a:t>Fast</a:t>
              </a:r>
            </a:p>
          </p:txBody>
        </p:sp>
        <p:cxnSp>
          <p:nvCxnSpPr>
            <p:cNvPr id="23" name="Curved Connector 12"/>
            <p:cNvCxnSpPr>
              <a:stCxn id="14338" idx="1"/>
            </p:cNvCxnSpPr>
            <p:nvPr/>
          </p:nvCxnSpPr>
          <p:spPr>
            <a:xfrm rot="10800000" flipH="1" flipV="1">
              <a:off x="1981200" y="4750832"/>
              <a:ext cx="152400" cy="190500"/>
            </a:xfrm>
            <a:prstGeom prst="curvedConnector4">
              <a:avLst>
                <a:gd name="adj1" fmla="val -635217"/>
                <a:gd name="adj2" fmla="val 482610"/>
              </a:avLst>
            </a:prstGeom>
            <a:ln w="762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12"/>
            <p:cNvCxnSpPr>
              <a:stCxn id="6" idx="1"/>
              <a:endCxn id="14338" idx="0"/>
            </p:cNvCxnSpPr>
            <p:nvPr/>
          </p:nvCxnSpPr>
          <p:spPr>
            <a:xfrm rot="10800000" flipV="1">
              <a:off x="3200400" y="3569732"/>
              <a:ext cx="2743200" cy="381000"/>
            </a:xfrm>
            <a:prstGeom prst="curvedConnector2">
              <a:avLst/>
            </a:prstGeom>
            <a:ln w="762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1181228" y="505569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accent6"/>
                  </a:solidFill>
                  <a:latin typeface="Calibri"/>
                  <a:cs typeface="Calibri"/>
                </a:rPr>
                <a:t>Slow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305300" y="3160127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accent6"/>
                  </a:solidFill>
                  <a:latin typeface="Calibri"/>
                  <a:cs typeface="Calibri"/>
                </a:rPr>
                <a:t>Slow</a:t>
              </a:r>
            </a:p>
          </p:txBody>
        </p:sp>
        <p:cxnSp>
          <p:nvCxnSpPr>
            <p:cNvPr id="60" name="Curved Connector 12"/>
            <p:cNvCxnSpPr/>
            <p:nvPr/>
          </p:nvCxnSpPr>
          <p:spPr>
            <a:xfrm rot="-5400000" flipH="1" flipV="1">
              <a:off x="5962650" y="3398282"/>
              <a:ext cx="152400" cy="190500"/>
            </a:xfrm>
            <a:prstGeom prst="curvedConnector4">
              <a:avLst>
                <a:gd name="adj1" fmla="val -635217"/>
                <a:gd name="adj2" fmla="val 482610"/>
              </a:avLst>
            </a:prstGeom>
            <a:ln w="76200">
              <a:solidFill>
                <a:schemeClr val="accent2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4495800" y="3645932"/>
              <a:ext cx="685801" cy="414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alibri"/>
                  <a:cs typeface="Calibri"/>
                </a:rPr>
                <a:t>+0.5 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396098" y="2648009"/>
              <a:ext cx="642753" cy="414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alibri"/>
                  <a:cs typeface="Calibri"/>
                </a:rPr>
                <a:t>+0.5 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900570" y="5597045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</a:rPr>
                <a:t>-0.5 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585921" y="4225054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</a:rPr>
                <a:t>-0.5 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76694" y="5627132"/>
              <a:ext cx="671106" cy="414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alibri"/>
                  <a:cs typeface="Calibri"/>
                </a:rPr>
                <a:t>+0.5 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268782" y="2112406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</a:rPr>
                <a:t>-0.5 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905000" y="54864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581400" y="3288268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943600" y="2286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648200" y="5879068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+2 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477000" y="4788415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+2 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668000" y="3124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-10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BD4376-8A2A-4CE2-B043-398B919EC914}"/>
              </a:ext>
            </a:extLst>
          </p:cNvPr>
          <p:cNvSpPr txBox="1"/>
          <p:nvPr/>
        </p:nvSpPr>
        <p:spPr>
          <a:xfrm>
            <a:off x="5395627" y="5716742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  <a:latin typeface="Calibri"/>
                <a:cs typeface="Calibri"/>
              </a:rPr>
              <a:t>Fast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FDD2AE-23F2-4786-AE25-B57C21C8F919}"/>
              </a:ext>
            </a:extLst>
          </p:cNvPr>
          <p:cNvSpPr txBox="1"/>
          <p:nvPr/>
        </p:nvSpPr>
        <p:spPr>
          <a:xfrm>
            <a:off x="5935611" y="3106297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2060"/>
                </a:solidFill>
                <a:latin typeface="Calibri"/>
                <a:cs typeface="Calibri"/>
              </a:rPr>
              <a:t>Slow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Racing Cars Search Tree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3362" y="1295400"/>
            <a:ext cx="928190" cy="610285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54642" y="3124200"/>
            <a:ext cx="1014614" cy="639346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24561" y="4941332"/>
            <a:ext cx="984797" cy="697468"/>
          </a:xfrm>
          <a:prstGeom prst="rect">
            <a:avLst/>
          </a:prstGeom>
          <a:noFill/>
        </p:spPr>
      </p:pic>
      <p:sp>
        <p:nvSpPr>
          <p:cNvPr id="8" name="Oval 7"/>
          <p:cNvSpPr/>
          <p:nvPr/>
        </p:nvSpPr>
        <p:spPr>
          <a:xfrm>
            <a:off x="17706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7904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5" idx="2"/>
            <a:endCxn id="9" idx="1"/>
          </p:cNvCxnSpPr>
          <p:nvPr/>
        </p:nvCxnSpPr>
        <p:spPr>
          <a:xfrm>
            <a:off x="5207457" y="1905685"/>
            <a:ext cx="2627658" cy="3487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  <a:endCxn id="8" idx="7"/>
          </p:cNvCxnSpPr>
          <p:nvPr/>
        </p:nvCxnSpPr>
        <p:spPr>
          <a:xfrm flipH="1">
            <a:off x="2030841" y="1905685"/>
            <a:ext cx="3176616" cy="3487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6004" y="3124200"/>
            <a:ext cx="928190" cy="610285"/>
          </a:xfrm>
          <a:prstGeom prst="rect">
            <a:avLst/>
          </a:prstGeom>
          <a:noFill/>
        </p:spPr>
      </p:pic>
      <p:cxnSp>
        <p:nvCxnSpPr>
          <p:cNvPr id="17" name="Straight Arrow Connector 16"/>
          <p:cNvCxnSpPr>
            <a:stCxn id="9" idx="4"/>
            <a:endCxn id="16" idx="0"/>
          </p:cNvCxnSpPr>
          <p:nvPr/>
        </p:nvCxnSpPr>
        <p:spPr>
          <a:xfrm flipH="1">
            <a:off x="6030099" y="2514600"/>
            <a:ext cx="1912779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4"/>
            <a:endCxn id="6" idx="0"/>
          </p:cNvCxnSpPr>
          <p:nvPr/>
        </p:nvCxnSpPr>
        <p:spPr>
          <a:xfrm>
            <a:off x="7942878" y="2514600"/>
            <a:ext cx="2219072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1204" y="3123515"/>
            <a:ext cx="928190" cy="610285"/>
          </a:xfrm>
          <a:prstGeom prst="rect">
            <a:avLst/>
          </a:prstGeom>
          <a:noFill/>
        </p:spPr>
      </p:pic>
      <p:cxnSp>
        <p:nvCxnSpPr>
          <p:cNvPr id="26" name="Straight Arrow Connector 25"/>
          <p:cNvCxnSpPr>
            <a:stCxn id="8" idx="4"/>
            <a:endCxn id="25" idx="0"/>
          </p:cNvCxnSpPr>
          <p:nvPr/>
        </p:nvCxnSpPr>
        <p:spPr>
          <a:xfrm flipH="1">
            <a:off x="1915299" y="2514600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2842" y="5029200"/>
            <a:ext cx="1014614" cy="639346"/>
          </a:xfrm>
          <a:prstGeom prst="rect">
            <a:avLst/>
          </a:prstGeom>
          <a:noFill/>
        </p:spPr>
      </p:pic>
      <p:sp>
        <p:nvSpPr>
          <p:cNvPr id="30" name="Oval 29"/>
          <p:cNvSpPr/>
          <p:nvPr/>
        </p:nvSpPr>
        <p:spPr>
          <a:xfrm>
            <a:off x="76452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7800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25" idx="2"/>
            <a:endCxn id="31" idx="1"/>
          </p:cNvCxnSpPr>
          <p:nvPr/>
        </p:nvCxnSpPr>
        <p:spPr>
          <a:xfrm>
            <a:off x="1915299" y="3733800"/>
            <a:ext cx="909378" cy="4249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5" idx="2"/>
            <a:endCxn id="30" idx="7"/>
          </p:cNvCxnSpPr>
          <p:nvPr/>
        </p:nvCxnSpPr>
        <p:spPr>
          <a:xfrm flipH="1">
            <a:off x="1024683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08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35" name="Straight Arrow Connector 34"/>
          <p:cNvCxnSpPr>
            <a:stCxn id="31" idx="4"/>
            <a:endCxn id="34" idx="0"/>
          </p:cNvCxnSpPr>
          <p:nvPr/>
        </p:nvCxnSpPr>
        <p:spPr>
          <a:xfrm flipH="1">
            <a:off x="25248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4"/>
            <a:endCxn id="29" idx="0"/>
          </p:cNvCxnSpPr>
          <p:nvPr/>
        </p:nvCxnSpPr>
        <p:spPr>
          <a:xfrm>
            <a:off x="29324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604" y="5027830"/>
            <a:ext cx="928190" cy="610285"/>
          </a:xfrm>
          <a:prstGeom prst="rect">
            <a:avLst/>
          </a:prstGeom>
          <a:noFill/>
        </p:spPr>
      </p:pic>
      <p:cxnSp>
        <p:nvCxnSpPr>
          <p:cNvPr id="38" name="Straight Arrow Connector 37"/>
          <p:cNvCxnSpPr>
            <a:stCxn id="30" idx="4"/>
            <a:endCxn id="37" idx="0"/>
          </p:cNvCxnSpPr>
          <p:nvPr/>
        </p:nvCxnSpPr>
        <p:spPr>
          <a:xfrm>
            <a:off x="916920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4863762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>
            <a:endCxn id="53" idx="7"/>
          </p:cNvCxnSpPr>
          <p:nvPr/>
        </p:nvCxnSpPr>
        <p:spPr>
          <a:xfrm flipH="1">
            <a:off x="5123925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9846" y="5027830"/>
            <a:ext cx="928190" cy="610285"/>
          </a:xfrm>
          <a:prstGeom prst="rect">
            <a:avLst/>
          </a:prstGeom>
          <a:noFill/>
        </p:spPr>
      </p:pic>
      <p:cxnSp>
        <p:nvCxnSpPr>
          <p:cNvPr id="61" name="Straight Arrow Connector 60"/>
          <p:cNvCxnSpPr>
            <a:stCxn id="53" idx="4"/>
            <a:endCxn id="60" idx="0"/>
          </p:cNvCxnSpPr>
          <p:nvPr/>
        </p:nvCxnSpPr>
        <p:spPr>
          <a:xfrm>
            <a:off x="5016162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7642" y="5029200"/>
            <a:ext cx="1014614" cy="639346"/>
          </a:xfrm>
          <a:prstGeom prst="rect">
            <a:avLst/>
          </a:prstGeom>
          <a:noFill/>
        </p:spPr>
      </p:pic>
      <p:sp>
        <p:nvSpPr>
          <p:cNvPr id="65" name="Oval 64"/>
          <p:cNvSpPr/>
          <p:nvPr/>
        </p:nvSpPr>
        <p:spPr>
          <a:xfrm>
            <a:off x="68948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/>
          <p:cNvCxnSpPr>
            <a:stCxn id="16" idx="2"/>
            <a:endCxn id="65" idx="1"/>
          </p:cNvCxnSpPr>
          <p:nvPr/>
        </p:nvCxnSpPr>
        <p:spPr>
          <a:xfrm>
            <a:off x="6030099" y="3734485"/>
            <a:ext cx="909378" cy="424267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56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68" name="Straight Arrow Connector 67"/>
          <p:cNvCxnSpPr>
            <a:stCxn id="65" idx="4"/>
            <a:endCxn id="67" idx="0"/>
          </p:cNvCxnSpPr>
          <p:nvPr/>
        </p:nvCxnSpPr>
        <p:spPr>
          <a:xfrm flipH="1">
            <a:off x="66396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5" idx="4"/>
            <a:endCxn id="64" idx="0"/>
          </p:cNvCxnSpPr>
          <p:nvPr/>
        </p:nvCxnSpPr>
        <p:spPr>
          <a:xfrm>
            <a:off x="70472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5042" y="5028515"/>
            <a:ext cx="1014614" cy="639346"/>
          </a:xfrm>
          <a:prstGeom prst="rect">
            <a:avLst/>
          </a:prstGeom>
          <a:noFill/>
        </p:spPr>
      </p:pic>
      <p:sp>
        <p:nvSpPr>
          <p:cNvPr id="72" name="Oval 71"/>
          <p:cNvSpPr/>
          <p:nvPr/>
        </p:nvSpPr>
        <p:spPr>
          <a:xfrm>
            <a:off x="8952240" y="411343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>
            <a:stCxn id="6" idx="2"/>
            <a:endCxn id="72" idx="7"/>
          </p:cNvCxnSpPr>
          <p:nvPr/>
        </p:nvCxnSpPr>
        <p:spPr>
          <a:xfrm flipH="1">
            <a:off x="9212403" y="3763546"/>
            <a:ext cx="949547" cy="39452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3004" y="5028515"/>
            <a:ext cx="928190" cy="610285"/>
          </a:xfrm>
          <a:prstGeom prst="rect">
            <a:avLst/>
          </a:prstGeom>
          <a:noFill/>
        </p:spPr>
      </p:pic>
      <p:cxnSp>
        <p:nvCxnSpPr>
          <p:cNvPr id="75" name="Straight Arrow Connector 74"/>
          <p:cNvCxnSpPr>
            <a:stCxn id="72" idx="4"/>
            <a:endCxn id="74" idx="0"/>
          </p:cNvCxnSpPr>
          <p:nvPr/>
        </p:nvCxnSpPr>
        <p:spPr>
          <a:xfrm flipH="1">
            <a:off x="8697099" y="4418230"/>
            <a:ext cx="407541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2" idx="4"/>
            <a:endCxn id="71" idx="0"/>
          </p:cNvCxnSpPr>
          <p:nvPr/>
        </p:nvCxnSpPr>
        <p:spPr>
          <a:xfrm>
            <a:off x="9104640" y="4418230"/>
            <a:ext cx="447710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1119941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/>
          <p:cNvCxnSpPr>
            <a:stCxn id="6" idx="2"/>
            <a:endCxn id="79" idx="1"/>
          </p:cNvCxnSpPr>
          <p:nvPr/>
        </p:nvCxnSpPr>
        <p:spPr>
          <a:xfrm>
            <a:off x="10161950" y="3763546"/>
            <a:ext cx="1002628" cy="395206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9" idx="4"/>
          </p:cNvCxnSpPr>
          <p:nvPr/>
        </p:nvCxnSpPr>
        <p:spPr>
          <a:xfrm>
            <a:off x="11272341" y="4418915"/>
            <a:ext cx="7779" cy="60891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8086D24-D16B-4C0C-816C-4895728CE51A}"/>
              </a:ext>
            </a:extLst>
          </p:cNvPr>
          <p:cNvSpPr txBox="1"/>
          <p:nvPr/>
        </p:nvSpPr>
        <p:spPr>
          <a:xfrm>
            <a:off x="2727068" y="1534210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6"/>
                </a:solidFill>
                <a:latin typeface="Calibri"/>
                <a:cs typeface="Calibri"/>
              </a:rPr>
              <a:t>Slow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CEA3441-050B-4866-B58E-CB929173067B}"/>
              </a:ext>
            </a:extLst>
          </p:cNvPr>
          <p:cNvSpPr txBox="1"/>
          <p:nvPr/>
        </p:nvSpPr>
        <p:spPr>
          <a:xfrm>
            <a:off x="6197067" y="4374403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  <a:latin typeface="Calibri"/>
                <a:cs typeface="Calibri"/>
              </a:rPr>
              <a:t>Fast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F5D1479-C6FC-4324-80E7-64A3D527B812}"/>
              </a:ext>
            </a:extLst>
          </p:cNvPr>
          <p:cNvSpPr txBox="1"/>
          <p:nvPr/>
        </p:nvSpPr>
        <p:spPr>
          <a:xfrm>
            <a:off x="555591" y="3489076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6"/>
                </a:solidFill>
                <a:latin typeface="Calibri"/>
                <a:cs typeface="Calibri"/>
              </a:rPr>
              <a:t>Slow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A2910D3-3D0B-44F7-9851-3A4F7D4B51BE}"/>
              </a:ext>
            </a:extLst>
          </p:cNvPr>
          <p:cNvSpPr txBox="1"/>
          <p:nvPr/>
        </p:nvSpPr>
        <p:spPr>
          <a:xfrm>
            <a:off x="4573636" y="3573046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6"/>
                </a:solidFill>
                <a:latin typeface="Calibri"/>
                <a:cs typeface="Calibri"/>
              </a:rPr>
              <a:t>Slow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72F41E-76E6-4F5C-8743-06795F8F4877}"/>
              </a:ext>
            </a:extLst>
          </p:cNvPr>
          <p:cNvSpPr txBox="1"/>
          <p:nvPr/>
        </p:nvSpPr>
        <p:spPr>
          <a:xfrm>
            <a:off x="9033485" y="3590503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6"/>
                </a:solidFill>
                <a:latin typeface="Calibri"/>
                <a:cs typeface="Calibri"/>
              </a:rPr>
              <a:t>Slow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371F3A4-61B0-4B19-9BFF-E71002CB5D95}"/>
              </a:ext>
            </a:extLst>
          </p:cNvPr>
          <p:cNvSpPr txBox="1"/>
          <p:nvPr/>
        </p:nvSpPr>
        <p:spPr>
          <a:xfrm>
            <a:off x="8145652" y="4391288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6"/>
                </a:solidFill>
                <a:latin typeface="Calibri"/>
                <a:cs typeface="Calibri"/>
              </a:rPr>
              <a:t>Slow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A00ED36-6D78-4CDB-8E19-AFEFD5616173}"/>
              </a:ext>
            </a:extLst>
          </p:cNvPr>
          <p:cNvSpPr txBox="1"/>
          <p:nvPr/>
        </p:nvSpPr>
        <p:spPr>
          <a:xfrm>
            <a:off x="2557596" y="3489076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  <a:latin typeface="Calibri"/>
                <a:cs typeface="Calibri"/>
              </a:rPr>
              <a:t>Fast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0DFB0D-5528-4639-8D9F-8FE1B92BC521}"/>
              </a:ext>
            </a:extLst>
          </p:cNvPr>
          <p:cNvSpPr txBox="1"/>
          <p:nvPr/>
        </p:nvSpPr>
        <p:spPr>
          <a:xfrm>
            <a:off x="3375405" y="4343058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  <a:latin typeface="Calibri"/>
                <a:cs typeface="Calibri"/>
              </a:rPr>
              <a:t>Fast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04FE79C-F36D-4DB1-96F5-26A88D67D880}"/>
              </a:ext>
            </a:extLst>
          </p:cNvPr>
          <p:cNvSpPr txBox="1"/>
          <p:nvPr/>
        </p:nvSpPr>
        <p:spPr>
          <a:xfrm>
            <a:off x="1995661" y="4359524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  <a:latin typeface="Calibri"/>
                <a:cs typeface="Calibri"/>
              </a:rPr>
              <a:t>Fast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D453191-2E57-4548-A34B-56520333EA7C}"/>
              </a:ext>
            </a:extLst>
          </p:cNvPr>
          <p:cNvSpPr txBox="1"/>
          <p:nvPr/>
        </p:nvSpPr>
        <p:spPr>
          <a:xfrm>
            <a:off x="6576681" y="3602691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  <a:latin typeface="Calibri"/>
                <a:cs typeface="Calibri"/>
              </a:rPr>
              <a:t>Fast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E39F4E9-7E29-474C-BD4A-50CAA50A89A5}"/>
              </a:ext>
            </a:extLst>
          </p:cNvPr>
          <p:cNvSpPr txBox="1"/>
          <p:nvPr/>
        </p:nvSpPr>
        <p:spPr>
          <a:xfrm>
            <a:off x="6538669" y="1660276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  <a:latin typeface="Calibri"/>
                <a:cs typeface="Calibri"/>
              </a:rPr>
              <a:t>Fast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FDCEBD1-C287-457F-84E7-6CB49FF6B4D2}"/>
              </a:ext>
            </a:extLst>
          </p:cNvPr>
          <p:cNvSpPr txBox="1"/>
          <p:nvPr/>
        </p:nvSpPr>
        <p:spPr>
          <a:xfrm>
            <a:off x="7290372" y="4369921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  <a:latin typeface="Calibri"/>
                <a:cs typeface="Calibri"/>
              </a:rPr>
              <a:t>Fast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9E3B2E-330E-456D-B6EB-74D5AE3DB513}"/>
              </a:ext>
            </a:extLst>
          </p:cNvPr>
          <p:cNvSpPr txBox="1"/>
          <p:nvPr/>
        </p:nvSpPr>
        <p:spPr>
          <a:xfrm>
            <a:off x="10651529" y="3537305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  <a:latin typeface="Calibri"/>
                <a:cs typeface="Calibri"/>
              </a:rPr>
              <a:t>Fast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8AF2371-6995-4614-B6A5-EB76BB8A1126}"/>
              </a:ext>
            </a:extLst>
          </p:cNvPr>
          <p:cNvSpPr txBox="1"/>
          <p:nvPr/>
        </p:nvSpPr>
        <p:spPr>
          <a:xfrm>
            <a:off x="8868586" y="2307976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  <a:latin typeface="Calibri"/>
                <a:cs typeface="Calibri"/>
              </a:rPr>
              <a:t>Fast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04DA295-9FE8-4FEC-B5F8-C6DC09D63DC8}"/>
              </a:ext>
            </a:extLst>
          </p:cNvPr>
          <p:cNvSpPr txBox="1"/>
          <p:nvPr/>
        </p:nvSpPr>
        <p:spPr>
          <a:xfrm>
            <a:off x="11463238" y="4440722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  <a:latin typeface="Calibri"/>
                <a:cs typeface="Calibri"/>
              </a:rPr>
              <a:t>Fast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5861E49-1D3C-47E8-A721-EDD144804A96}"/>
              </a:ext>
            </a:extLst>
          </p:cNvPr>
          <p:cNvSpPr txBox="1"/>
          <p:nvPr/>
        </p:nvSpPr>
        <p:spPr>
          <a:xfrm>
            <a:off x="9384535" y="4402791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6"/>
                </a:solidFill>
                <a:latin typeface="Calibri"/>
                <a:cs typeface="Calibri"/>
              </a:rPr>
              <a:t>Slow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F86C11E-0159-4836-98F7-263A68AED7C4}"/>
              </a:ext>
            </a:extLst>
          </p:cNvPr>
          <p:cNvSpPr txBox="1"/>
          <p:nvPr/>
        </p:nvSpPr>
        <p:spPr>
          <a:xfrm>
            <a:off x="4249417" y="4369921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6"/>
                </a:solidFill>
                <a:latin typeface="Calibri"/>
                <a:cs typeface="Calibri"/>
              </a:rPr>
              <a:t>Slow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712AAA2-22CE-45C1-B5EB-18417EEC65D9}"/>
              </a:ext>
            </a:extLst>
          </p:cNvPr>
          <p:cNvSpPr txBox="1"/>
          <p:nvPr/>
        </p:nvSpPr>
        <p:spPr>
          <a:xfrm>
            <a:off x="48011" y="4417545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6"/>
                </a:solidFill>
                <a:latin typeface="Calibri"/>
                <a:cs typeface="Calibri"/>
              </a:rPr>
              <a:t>Slow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1282C46-D623-4588-868E-A693594D366A}"/>
              </a:ext>
            </a:extLst>
          </p:cNvPr>
          <p:cNvSpPr txBox="1"/>
          <p:nvPr/>
        </p:nvSpPr>
        <p:spPr>
          <a:xfrm>
            <a:off x="1161078" y="2553385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6"/>
                </a:solidFill>
                <a:latin typeface="Calibri"/>
                <a:cs typeface="Calibri"/>
              </a:rPr>
              <a:t>Slow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B15F5E6-04BF-467D-B9C3-46977357106A}"/>
              </a:ext>
            </a:extLst>
          </p:cNvPr>
          <p:cNvSpPr txBox="1"/>
          <p:nvPr/>
        </p:nvSpPr>
        <p:spPr>
          <a:xfrm>
            <a:off x="6342678" y="2279588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  <a:latin typeface="Calibri"/>
                <a:cs typeface="Calibri"/>
              </a:rPr>
              <a:t>Fast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30" grpId="0" animBg="1"/>
      <p:bldP spid="31" grpId="0" animBg="1"/>
      <p:bldP spid="53" grpId="0" animBg="1"/>
      <p:bldP spid="65" grpId="0" animBg="1"/>
      <p:bldP spid="72" grpId="0" animBg="1"/>
      <p:bldP spid="7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MDP Search Trees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idx="1"/>
          </p:nvPr>
        </p:nvSpPr>
        <p:spPr>
          <a:xfrm>
            <a:off x="419100" y="1227137"/>
            <a:ext cx="11201400" cy="45259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Each MDP state projects an heuristic-like search tree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     with additional information associated with the nodes and branches</a:t>
            </a:r>
          </a:p>
        </p:txBody>
      </p:sp>
      <p:sp>
        <p:nvSpPr>
          <p:cNvPr id="35843" name="AutoShape 4"/>
          <p:cNvSpPr>
            <a:spLocks noChangeArrowheads="1"/>
          </p:cNvSpPr>
          <p:nvPr/>
        </p:nvSpPr>
        <p:spPr bwMode="auto">
          <a:xfrm>
            <a:off x="5486400" y="2133600"/>
            <a:ext cx="457200" cy="365125"/>
          </a:xfrm>
          <a:prstGeom prst="triangle">
            <a:avLst>
              <a:gd name="adj" fmla="val 50000"/>
            </a:avLst>
          </a:prstGeom>
          <a:solidFill>
            <a:srgbClr val="8FAA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5844" name="AutoShape 5"/>
          <p:cNvSpPr>
            <a:spLocks noChangeArrowheads="1"/>
          </p:cNvSpPr>
          <p:nvPr/>
        </p:nvSpPr>
        <p:spPr bwMode="auto">
          <a:xfrm>
            <a:off x="5334000" y="5121275"/>
            <a:ext cx="457200" cy="365125"/>
          </a:xfrm>
          <a:prstGeom prst="triangle">
            <a:avLst>
              <a:gd name="adj" fmla="val 50000"/>
            </a:avLst>
          </a:prstGeom>
          <a:solidFill>
            <a:srgbClr val="8FAA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Calibri"/>
              <a:cs typeface="Calibri"/>
            </a:endParaRPr>
          </a:p>
        </p:txBody>
      </p:sp>
      <p:grpSp>
        <p:nvGrpSpPr>
          <p:cNvPr id="35845" name="Group 6"/>
          <p:cNvGrpSpPr>
            <a:grpSpLocks/>
          </p:cNvGrpSpPr>
          <p:nvPr/>
        </p:nvGrpSpPr>
        <p:grpSpPr bwMode="auto">
          <a:xfrm>
            <a:off x="3886200" y="2514600"/>
            <a:ext cx="3733800" cy="1066800"/>
            <a:chOff x="1584" y="1680"/>
            <a:chExt cx="2352" cy="336"/>
          </a:xfrm>
        </p:grpSpPr>
        <p:sp>
          <p:nvSpPr>
            <p:cNvPr id="35869" name="Line 7"/>
            <p:cNvSpPr>
              <a:spLocks noChangeShapeType="1"/>
            </p:cNvSpPr>
            <p:nvPr/>
          </p:nvSpPr>
          <p:spPr bwMode="auto">
            <a:xfrm flipH="1">
              <a:off x="1584" y="168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70" name="Line 8"/>
            <p:cNvSpPr>
              <a:spLocks noChangeShapeType="1"/>
            </p:cNvSpPr>
            <p:nvPr/>
          </p:nvSpPr>
          <p:spPr bwMode="auto">
            <a:xfrm>
              <a:off x="2736" y="1680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71" name="Line 9"/>
            <p:cNvSpPr>
              <a:spLocks noChangeShapeType="1"/>
            </p:cNvSpPr>
            <p:nvPr/>
          </p:nvSpPr>
          <p:spPr bwMode="auto">
            <a:xfrm flipH="1">
              <a:off x="2304" y="16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72" name="Line 10"/>
            <p:cNvSpPr>
              <a:spLocks noChangeShapeType="1"/>
            </p:cNvSpPr>
            <p:nvPr/>
          </p:nvSpPr>
          <p:spPr bwMode="auto">
            <a:xfrm>
              <a:off x="2736" y="1680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35846" name="Oval 11"/>
          <p:cNvSpPr>
            <a:spLocks noChangeArrowheads="1"/>
          </p:cNvSpPr>
          <p:nvPr/>
        </p:nvSpPr>
        <p:spPr bwMode="auto">
          <a:xfrm>
            <a:off x="4876800" y="3581400"/>
            <a:ext cx="381000" cy="381000"/>
          </a:xfrm>
          <a:prstGeom prst="ellipse">
            <a:avLst/>
          </a:prstGeom>
          <a:solidFill>
            <a:srgbClr val="B8EA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grpSp>
        <p:nvGrpSpPr>
          <p:cNvPr id="35847" name="Group 12"/>
          <p:cNvGrpSpPr>
            <a:grpSpLocks/>
          </p:cNvGrpSpPr>
          <p:nvPr/>
        </p:nvGrpSpPr>
        <p:grpSpPr bwMode="auto">
          <a:xfrm>
            <a:off x="3505200" y="3962400"/>
            <a:ext cx="3124200" cy="1143000"/>
            <a:chOff x="1536" y="2400"/>
            <a:chExt cx="1584" cy="624"/>
          </a:xfrm>
        </p:grpSpPr>
        <p:sp>
          <p:nvSpPr>
            <p:cNvPr id="35865" name="Line 13"/>
            <p:cNvSpPr>
              <a:spLocks noChangeShapeType="1"/>
            </p:cNvSpPr>
            <p:nvPr/>
          </p:nvSpPr>
          <p:spPr bwMode="auto">
            <a:xfrm flipH="1">
              <a:off x="1536" y="2400"/>
              <a:ext cx="77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6" name="Line 14"/>
            <p:cNvSpPr>
              <a:spLocks noChangeShapeType="1"/>
            </p:cNvSpPr>
            <p:nvPr/>
          </p:nvSpPr>
          <p:spPr bwMode="auto">
            <a:xfrm>
              <a:off x="2312" y="2400"/>
              <a:ext cx="80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7" name="Line 15"/>
            <p:cNvSpPr>
              <a:spLocks noChangeShapeType="1"/>
            </p:cNvSpPr>
            <p:nvPr/>
          </p:nvSpPr>
          <p:spPr bwMode="auto">
            <a:xfrm flipH="1">
              <a:off x="2021" y="2400"/>
              <a:ext cx="291" cy="62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8" name="Line 16"/>
            <p:cNvSpPr>
              <a:spLocks noChangeShapeType="1"/>
            </p:cNvSpPr>
            <p:nvPr/>
          </p:nvSpPr>
          <p:spPr bwMode="auto">
            <a:xfrm>
              <a:off x="2312" y="2400"/>
              <a:ext cx="280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35848" name="Text Box 17"/>
          <p:cNvSpPr txBox="1">
            <a:spLocks noChangeArrowheads="1"/>
          </p:cNvSpPr>
          <p:nvPr/>
        </p:nvSpPr>
        <p:spPr bwMode="auto">
          <a:xfrm>
            <a:off x="5410200" y="2833688"/>
            <a:ext cx="381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a</a:t>
            </a:r>
          </a:p>
        </p:txBody>
      </p:sp>
      <p:sp>
        <p:nvSpPr>
          <p:cNvPr id="35849" name="Text Box 18"/>
          <p:cNvSpPr txBox="1">
            <a:spLocks noChangeArrowheads="1"/>
          </p:cNvSpPr>
          <p:nvPr/>
        </p:nvSpPr>
        <p:spPr bwMode="auto">
          <a:xfrm>
            <a:off x="5943600" y="21336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35850" name="Text Box 19"/>
          <p:cNvSpPr txBox="1">
            <a:spLocks noChangeArrowheads="1"/>
          </p:cNvSpPr>
          <p:nvPr/>
        </p:nvSpPr>
        <p:spPr bwMode="auto">
          <a:xfrm>
            <a:off x="5791200" y="5105400"/>
            <a:ext cx="457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dirty="0">
                <a:solidFill>
                  <a:schemeClr val="accent2"/>
                </a:solidFill>
                <a:latin typeface="Calibri"/>
                <a:cs typeface="Calibri"/>
              </a:rPr>
              <a:t>s</a:t>
            </a:r>
            <a:r>
              <a:rPr lang="ja-JP" altLang="en-US">
                <a:solidFill>
                  <a:schemeClr val="accent2"/>
                </a:solidFill>
                <a:latin typeface="Calibri"/>
                <a:cs typeface="Calibri"/>
              </a:rPr>
              <a:t>’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35851" name="Text Box 20"/>
          <p:cNvSpPr txBox="1">
            <a:spLocks noChangeArrowheads="1"/>
          </p:cNvSpPr>
          <p:nvPr/>
        </p:nvSpPr>
        <p:spPr bwMode="auto">
          <a:xfrm>
            <a:off x="5257800" y="3581400"/>
            <a:ext cx="762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s, a</a:t>
            </a:r>
          </a:p>
        </p:txBody>
      </p:sp>
      <p:grpSp>
        <p:nvGrpSpPr>
          <p:cNvPr id="35852" name="Group 21"/>
          <p:cNvGrpSpPr>
            <a:grpSpLocks/>
          </p:cNvGrpSpPr>
          <p:nvPr/>
        </p:nvGrpSpPr>
        <p:grpSpPr bwMode="auto">
          <a:xfrm>
            <a:off x="3733800" y="5486400"/>
            <a:ext cx="3733800" cy="533400"/>
            <a:chOff x="1584" y="1680"/>
            <a:chExt cx="2352" cy="336"/>
          </a:xfrm>
        </p:grpSpPr>
        <p:sp>
          <p:nvSpPr>
            <p:cNvPr id="35861" name="Line 22"/>
            <p:cNvSpPr>
              <a:spLocks noChangeShapeType="1"/>
            </p:cNvSpPr>
            <p:nvPr/>
          </p:nvSpPr>
          <p:spPr bwMode="auto">
            <a:xfrm flipH="1">
              <a:off x="1584" y="168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2" name="Line 23"/>
            <p:cNvSpPr>
              <a:spLocks noChangeShapeType="1"/>
            </p:cNvSpPr>
            <p:nvPr/>
          </p:nvSpPr>
          <p:spPr bwMode="auto">
            <a:xfrm>
              <a:off x="2736" y="1680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3" name="Line 24"/>
            <p:cNvSpPr>
              <a:spLocks noChangeShapeType="1"/>
            </p:cNvSpPr>
            <p:nvPr/>
          </p:nvSpPr>
          <p:spPr bwMode="auto">
            <a:xfrm flipH="1">
              <a:off x="2304" y="16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4" name="Line 25"/>
            <p:cNvSpPr>
              <a:spLocks noChangeShapeType="1"/>
            </p:cNvSpPr>
            <p:nvPr/>
          </p:nvSpPr>
          <p:spPr bwMode="auto">
            <a:xfrm>
              <a:off x="2736" y="1680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35853" name="Freeform 26"/>
          <p:cNvSpPr>
            <a:spLocks/>
          </p:cNvSpPr>
          <p:nvPr/>
        </p:nvSpPr>
        <p:spPr bwMode="auto">
          <a:xfrm>
            <a:off x="5486400" y="4167188"/>
            <a:ext cx="2133600" cy="404812"/>
          </a:xfrm>
          <a:custGeom>
            <a:avLst/>
            <a:gdLst>
              <a:gd name="T0" fmla="*/ 0 w 1344"/>
              <a:gd name="T1" fmla="*/ 2147483647 h 255"/>
              <a:gd name="T2" fmla="*/ 2147483647 w 1344"/>
              <a:gd name="T3" fmla="*/ 2147483647 h 255"/>
              <a:gd name="T4" fmla="*/ 2147483647 w 1344"/>
              <a:gd name="T5" fmla="*/ 2147483647 h 255"/>
              <a:gd name="T6" fmla="*/ 0 60000 65536"/>
              <a:gd name="T7" fmla="*/ 0 60000 65536"/>
              <a:gd name="T8" fmla="*/ 0 60000 65536"/>
              <a:gd name="T9" fmla="*/ 0 w 1344"/>
              <a:gd name="T10" fmla="*/ 0 h 255"/>
              <a:gd name="T11" fmla="*/ 1344 w 1344"/>
              <a:gd name="T12" fmla="*/ 255 h 25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44" h="255">
                <a:moveTo>
                  <a:pt x="0" y="255"/>
                </a:moveTo>
                <a:cubicBezTo>
                  <a:pt x="79" y="219"/>
                  <a:pt x="251" y="80"/>
                  <a:pt x="475" y="40"/>
                </a:cubicBezTo>
                <a:cubicBezTo>
                  <a:pt x="699" y="0"/>
                  <a:pt x="1199" y="19"/>
                  <a:pt x="1344" y="15"/>
                </a:cubicBezTo>
              </a:path>
            </a:pathLst>
          </a:custGeom>
          <a:noFill/>
          <a:ln w="50800">
            <a:solidFill>
              <a:srgbClr val="C00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854" name="Text Box 27"/>
          <p:cNvSpPr txBox="1">
            <a:spLocks noChangeArrowheads="1"/>
          </p:cNvSpPr>
          <p:nvPr/>
        </p:nvSpPr>
        <p:spPr bwMode="auto">
          <a:xfrm>
            <a:off x="7772400" y="3962400"/>
            <a:ext cx="4388042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s,a,s</a:t>
            </a:r>
            <a:r>
              <a:rPr lang="ja-JP" altLang="en-US" dirty="0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) </a:t>
            </a:r>
            <a:r>
              <a:rPr lang="en-US" altLang="ja-JP" dirty="0">
                <a:latin typeface="Calibri"/>
                <a:cs typeface="Calibri"/>
              </a:rPr>
              <a:t>is a </a:t>
            </a:r>
            <a:r>
              <a:rPr lang="en-US" altLang="ja-JP" i="1" dirty="0">
                <a:solidFill>
                  <a:srgbClr val="C00000"/>
                </a:solidFill>
                <a:latin typeface="Calibri"/>
                <a:cs typeface="Calibri"/>
              </a:rPr>
              <a:t>transition, </a:t>
            </a:r>
            <a:r>
              <a:rPr lang="en-US" altLang="ja-JP" dirty="0">
                <a:latin typeface="Calibri"/>
                <a:cs typeface="Calibri"/>
              </a:rPr>
              <a:t>associated with it are</a:t>
            </a:r>
          </a:p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T(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s,a,s</a:t>
            </a:r>
            <a:r>
              <a:rPr lang="ja-JP" altLang="en-US" dirty="0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) = P(s</a:t>
            </a:r>
            <a:r>
              <a:rPr lang="ja-JP" altLang="en-US" dirty="0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|</a:t>
            </a:r>
            <a:r>
              <a:rPr lang="en-US" altLang="ja-JP" dirty="0" err="1">
                <a:solidFill>
                  <a:srgbClr val="C00000"/>
                </a:solidFill>
                <a:latin typeface="Calibri"/>
                <a:cs typeface="Calibri"/>
              </a:rPr>
              <a:t>s,a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) </a:t>
            </a:r>
            <a:r>
              <a:rPr lang="en-US" altLang="ja-JP" dirty="0">
                <a:latin typeface="Calibri"/>
                <a:cs typeface="Calibri"/>
              </a:rPr>
              <a:t>is its </a:t>
            </a:r>
            <a:r>
              <a:rPr lang="en-US" altLang="ja-JP" i="1" dirty="0">
                <a:solidFill>
                  <a:srgbClr val="C00000"/>
                </a:solidFill>
                <a:latin typeface="Calibri"/>
                <a:cs typeface="Calibri"/>
              </a:rPr>
              <a:t>probability</a:t>
            </a:r>
            <a:r>
              <a:rPr lang="en-US" altLang="ja-JP" dirty="0">
                <a:latin typeface="Calibri"/>
                <a:cs typeface="Calibri"/>
              </a:rPr>
              <a:t> to happen</a:t>
            </a:r>
          </a:p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R(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s,a,s</a:t>
            </a:r>
            <a:r>
              <a:rPr lang="ja-JP" altLang="en-US" dirty="0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) </a:t>
            </a:r>
            <a:r>
              <a:rPr lang="en-US" altLang="ja-JP" dirty="0">
                <a:latin typeface="Calibri"/>
                <a:cs typeface="Calibri"/>
              </a:rPr>
              <a:t>is its </a:t>
            </a:r>
            <a:r>
              <a:rPr lang="en-US" altLang="ja-JP" i="1" dirty="0">
                <a:latin typeface="Calibri"/>
                <a:cs typeface="Calibri"/>
              </a:rPr>
              <a:t>utility </a:t>
            </a:r>
            <a:r>
              <a:rPr lang="en-US" altLang="ja-JP" dirty="0">
                <a:latin typeface="Calibri"/>
                <a:cs typeface="Calibri"/>
              </a:rPr>
              <a:t>value contribution to the goal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5855" name="Text Box 28"/>
          <p:cNvSpPr txBox="1">
            <a:spLocks noChangeArrowheads="1"/>
          </p:cNvSpPr>
          <p:nvPr/>
        </p:nvSpPr>
        <p:spPr bwMode="auto">
          <a:xfrm>
            <a:off x="4495800" y="4419600"/>
            <a:ext cx="1066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s,a,s</a:t>
            </a:r>
            <a:r>
              <a:rPr lang="ja-JP" altLang="en-US">
                <a:latin typeface="Calibri"/>
                <a:cs typeface="Calibri"/>
              </a:rPr>
              <a:t>’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35856" name="Freeform 29"/>
          <p:cNvSpPr>
            <a:spLocks/>
          </p:cNvSpPr>
          <p:nvPr/>
        </p:nvSpPr>
        <p:spPr bwMode="auto">
          <a:xfrm>
            <a:off x="6332538" y="2301875"/>
            <a:ext cx="2201862" cy="60325"/>
          </a:xfrm>
          <a:custGeom>
            <a:avLst/>
            <a:gdLst>
              <a:gd name="T0" fmla="*/ 0 w 1387"/>
              <a:gd name="T1" fmla="*/ 2147483647 h 38"/>
              <a:gd name="T2" fmla="*/ 2147483647 w 1387"/>
              <a:gd name="T3" fmla="*/ 2147483647 h 38"/>
              <a:gd name="T4" fmla="*/ 2147483647 w 1387"/>
              <a:gd name="T5" fmla="*/ 0 h 38"/>
              <a:gd name="T6" fmla="*/ 0 60000 65536"/>
              <a:gd name="T7" fmla="*/ 0 60000 65536"/>
              <a:gd name="T8" fmla="*/ 0 60000 65536"/>
              <a:gd name="T9" fmla="*/ 0 w 1387"/>
              <a:gd name="T10" fmla="*/ 0 h 38"/>
              <a:gd name="T11" fmla="*/ 1387 w 1387"/>
              <a:gd name="T12" fmla="*/ 38 h 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7" h="38">
                <a:moveTo>
                  <a:pt x="0" y="38"/>
                </a:moveTo>
                <a:cubicBezTo>
                  <a:pt x="86" y="36"/>
                  <a:pt x="287" y="31"/>
                  <a:pt x="518" y="25"/>
                </a:cubicBezTo>
                <a:cubicBezTo>
                  <a:pt x="749" y="19"/>
                  <a:pt x="1242" y="4"/>
                  <a:pt x="1387" y="0"/>
                </a:cubicBezTo>
              </a:path>
            </a:pathLst>
          </a:custGeom>
          <a:noFill/>
          <a:ln w="5080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857" name="Text Box 30"/>
          <p:cNvSpPr txBox="1">
            <a:spLocks noChangeArrowheads="1"/>
          </p:cNvSpPr>
          <p:nvPr/>
        </p:nvSpPr>
        <p:spPr bwMode="auto">
          <a:xfrm>
            <a:off x="8610600" y="2100262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s </a:t>
            </a:r>
            <a:r>
              <a:rPr lang="en-US" dirty="0">
                <a:latin typeface="Calibri"/>
                <a:cs typeface="Calibri"/>
              </a:rPr>
              <a:t>is a </a:t>
            </a:r>
            <a:r>
              <a:rPr lang="en-US" b="1" i="1" dirty="0">
                <a:solidFill>
                  <a:srgbClr val="0000FF"/>
                </a:solidFill>
                <a:latin typeface="Calibri"/>
                <a:cs typeface="Calibri"/>
              </a:rPr>
              <a:t>state</a:t>
            </a:r>
          </a:p>
        </p:txBody>
      </p:sp>
      <p:sp>
        <p:nvSpPr>
          <p:cNvPr id="35858" name="Freeform 31"/>
          <p:cNvSpPr>
            <a:spLocks/>
          </p:cNvSpPr>
          <p:nvPr/>
        </p:nvSpPr>
        <p:spPr bwMode="auto">
          <a:xfrm flipH="1">
            <a:off x="3048000" y="3733800"/>
            <a:ext cx="1676400" cy="76200"/>
          </a:xfrm>
          <a:custGeom>
            <a:avLst/>
            <a:gdLst>
              <a:gd name="T0" fmla="*/ 0 w 1387"/>
              <a:gd name="T1" fmla="*/ 2147483647 h 38"/>
              <a:gd name="T2" fmla="*/ 2147483647 w 1387"/>
              <a:gd name="T3" fmla="*/ 2147483647 h 38"/>
              <a:gd name="T4" fmla="*/ 2147483647 w 1387"/>
              <a:gd name="T5" fmla="*/ 0 h 38"/>
              <a:gd name="T6" fmla="*/ 0 60000 65536"/>
              <a:gd name="T7" fmla="*/ 0 60000 65536"/>
              <a:gd name="T8" fmla="*/ 0 60000 65536"/>
              <a:gd name="T9" fmla="*/ 0 w 1387"/>
              <a:gd name="T10" fmla="*/ 0 h 38"/>
              <a:gd name="T11" fmla="*/ 1387 w 1387"/>
              <a:gd name="T12" fmla="*/ 38 h 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7" h="38">
                <a:moveTo>
                  <a:pt x="0" y="38"/>
                </a:moveTo>
                <a:cubicBezTo>
                  <a:pt x="86" y="36"/>
                  <a:pt x="287" y="31"/>
                  <a:pt x="518" y="25"/>
                </a:cubicBezTo>
                <a:cubicBezTo>
                  <a:pt x="749" y="19"/>
                  <a:pt x="1242" y="4"/>
                  <a:pt x="1387" y="0"/>
                </a:cubicBezTo>
              </a:path>
            </a:pathLst>
          </a:custGeom>
          <a:noFill/>
          <a:ln w="50800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859" name="Text Box 32"/>
          <p:cNvSpPr txBox="1">
            <a:spLocks noChangeArrowheads="1"/>
          </p:cNvSpPr>
          <p:nvPr/>
        </p:nvSpPr>
        <p:spPr bwMode="auto">
          <a:xfrm>
            <a:off x="1752600" y="3429000"/>
            <a:ext cx="1371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(s, a) is a </a:t>
            </a:r>
            <a:r>
              <a:rPr lang="en-US" i="1" dirty="0">
                <a:solidFill>
                  <a:srgbClr val="008000"/>
                </a:solidFill>
                <a:latin typeface="Calibri"/>
                <a:cs typeface="Calibri"/>
              </a:rPr>
              <a:t>q-state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743429"/>
            <a:ext cx="3017838" cy="2259698"/>
          </a:xfrm>
          <a:prstGeom prst="rect">
            <a:avLst/>
          </a:prstGeom>
          <a:noFill/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63000" y="5157869"/>
            <a:ext cx="1844538" cy="1595768"/>
          </a:xfrm>
          <a:prstGeom prst="rect">
            <a:avLst/>
          </a:prstGeom>
          <a:noFill/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6000" y="1448716"/>
            <a:ext cx="2057400" cy="1442614"/>
          </a:xfrm>
          <a:prstGeom prst="rect">
            <a:avLst/>
          </a:prstGeom>
          <a:noFill/>
        </p:spPr>
      </p:pic>
      <p:sp>
        <p:nvSpPr>
          <p:cNvPr id="38" name="Text Box 30">
            <a:extLst>
              <a:ext uri="{FF2B5EF4-FFF2-40B4-BE49-F238E27FC236}">
                <a16:creationId xmlns:a16="http://schemas.microsoft.com/office/drawing/2014/main" id="{0474026A-A1BC-48A8-A8BF-F0EE50CD7A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5355" y="3797856"/>
            <a:ext cx="27943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alibri"/>
                <a:cs typeface="Calibri"/>
              </a:rPr>
              <a:t>s,a</a:t>
            </a:r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) </a:t>
            </a:r>
            <a:r>
              <a:rPr lang="en-US" dirty="0">
                <a:latin typeface="Calibri"/>
                <a:cs typeface="Calibri"/>
              </a:rPr>
              <a:t>is a</a:t>
            </a:r>
            <a:r>
              <a:rPr lang="en-US" b="1" i="1" dirty="0">
                <a:latin typeface="Calibri"/>
                <a:cs typeface="Calibri"/>
              </a:rPr>
              <a:t> </a:t>
            </a:r>
            <a:r>
              <a:rPr lang="en-US" b="1" i="1" dirty="0">
                <a:solidFill>
                  <a:srgbClr val="0000FF"/>
                </a:solidFill>
                <a:latin typeface="Calibri"/>
                <a:cs typeface="Calibri"/>
              </a:rPr>
              <a:t>transient q-state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Utilities along the paths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54412" y="1491566"/>
            <a:ext cx="4751388" cy="3016298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7D67A3-1863-A826-6AE2-2D4AADDB00D3}"/>
              </a:ext>
            </a:extLst>
          </p:cNvPr>
          <p:cNvSpPr txBox="1"/>
          <p:nvPr/>
        </p:nvSpPr>
        <p:spPr>
          <a:xfrm>
            <a:off x="1371600" y="4419600"/>
            <a:ext cx="9829800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6000" indent="-45720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It’s often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useful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maximize the final reward in terms of some meaningful criteria, like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Shortest path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Fastest reach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Lowest cost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Biggest chance to avoid pits 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Smallest risk to hit walls, etc.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996031-DA5D-422E-1C2D-49CD0621AFD3}"/>
              </a:ext>
            </a:extLst>
          </p:cNvPr>
          <p:cNvSpPr txBox="1"/>
          <p:nvPr/>
        </p:nvSpPr>
        <p:spPr>
          <a:xfrm>
            <a:off x="1371600" y="1219200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final rewards is cumulative, a sum of utilities along the path</a:t>
            </a:r>
          </a:p>
          <a:p>
            <a:endParaRPr lang="en-GB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-25400"/>
            <a:ext cx="8763000" cy="1143000"/>
          </a:xfrm>
        </p:spPr>
        <p:txBody>
          <a:bodyPr/>
          <a:lstStyle/>
          <a:p>
            <a:r>
              <a:rPr lang="en-US" dirty="0" err="1"/>
              <a:t>Preferencial</a:t>
            </a:r>
            <a:r>
              <a:rPr lang="en-US" dirty="0"/>
              <a:t> rewarding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295400"/>
            <a:ext cx="11252200" cy="4729164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</a:rPr>
              <a:t>It’s also reasonable to prefer changing rewards, i.e., higher reward earlier rather than later</a:t>
            </a:r>
          </a:p>
          <a:p>
            <a:pPr lvl="1"/>
            <a:r>
              <a:rPr lang="en-US" sz="2000" dirty="0"/>
              <a:t>values of the rewards decrease constantly (linear function)</a:t>
            </a:r>
          </a:p>
          <a:p>
            <a:pPr lvl="1"/>
            <a:r>
              <a:rPr lang="en-US" sz="2000" dirty="0"/>
              <a:t>values of the rewards decay exponentially (polynomial function)</a:t>
            </a:r>
          </a:p>
        </p:txBody>
      </p:sp>
      <p:pic>
        <p:nvPicPr>
          <p:cNvPr id="7171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5" cstate="print"/>
          <a:srcRect l="73764" t="76543" r="1569"/>
          <a:stretch>
            <a:fillRect/>
          </a:stretch>
        </p:blipFill>
        <p:spPr bwMode="auto">
          <a:xfrm>
            <a:off x="8003286" y="3276600"/>
            <a:ext cx="2283714" cy="14478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7800" y="2822143"/>
            <a:ext cx="2283714" cy="1975713"/>
          </a:xfrm>
          <a:prstGeom prst="rect">
            <a:avLst/>
          </a:prstGeom>
          <a:noFill/>
        </p:spPr>
      </p:pic>
      <p:pic>
        <p:nvPicPr>
          <p:cNvPr id="8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5" cstate="print"/>
          <a:srcRect l="73764" t="38272" r="1569" b="35802"/>
          <a:stretch>
            <a:fillRect/>
          </a:stretch>
        </p:blipFill>
        <p:spPr bwMode="auto">
          <a:xfrm>
            <a:off x="4802886" y="3048000"/>
            <a:ext cx="2283714" cy="1600200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1143000" y="5410200"/>
            <a:ext cx="236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Highest Worth Now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48200" y="5410200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Worth Next Step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772400" y="5410200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Worth In Two Steps</a:t>
            </a:r>
          </a:p>
        </p:txBody>
      </p:sp>
      <p:pic>
        <p:nvPicPr>
          <p:cNvPr id="2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2362200" y="4752676"/>
            <a:ext cx="211138" cy="351897"/>
          </a:xfrm>
          <a:prstGeom prst="rect">
            <a:avLst/>
          </a:prstGeom>
          <a:noFill/>
          <a:ln/>
          <a:effectLst/>
        </p:spPr>
      </p:pic>
      <p:pic>
        <p:nvPicPr>
          <p:cNvPr id="23" name="Picture 2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5791200" y="4853716"/>
            <a:ext cx="280688" cy="327002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8915165" y="4648200"/>
            <a:ext cx="514651" cy="56092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100571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Discounting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533399" y="1524000"/>
            <a:ext cx="5719234" cy="45259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ea typeface="ＭＳ Ｐゴシック" pitchFamily="34" charset="-128"/>
              </a:rPr>
              <a:t>Why discount?</a:t>
            </a:r>
            <a:endParaRPr lang="en-US" sz="2400" dirty="0">
              <a:ea typeface="ＭＳ Ｐゴシック" pitchFamily="34" charset="-128"/>
              <a:sym typeface="Symbol" pitchFamily="18" charset="2"/>
            </a:endParaRP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More intuitive - earlier rewards do have higher utility value than later rewards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Also helps our algorithms converge to a fixpoint (i.e., converging to a point of reward 100%, or neutralizing to value 0)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ea typeface="ＭＳ Ｐゴシック" pitchFamily="34" charset="-128"/>
              </a:rPr>
              <a:t>How to discount?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Each time we descend a reward level, we multiply it by the discount once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7030A0"/>
                </a:solidFill>
                <a:ea typeface="ＭＳ Ｐゴシック" pitchFamily="34" charset="-128"/>
                <a:sym typeface="Symbol" pitchFamily="18" charset="2"/>
              </a:rPr>
              <a:t>Example: </a:t>
            </a:r>
            <a:r>
              <a:rPr lang="en-US" sz="2400" dirty="0">
                <a:solidFill>
                  <a:schemeClr val="tx1"/>
                </a:solidFill>
                <a:ea typeface="ＭＳ Ｐゴシック" pitchFamily="34" charset="-128"/>
                <a:sym typeface="Symbol" pitchFamily="18" charset="2"/>
              </a:rPr>
              <a:t>discounting by 50% three states</a:t>
            </a:r>
          </a:p>
          <a:p>
            <a:pPr lvl="1"/>
            <a:r>
              <a:rPr lang="en-US" sz="1800" dirty="0">
                <a:ea typeface="ＭＳ Ｐゴシック" pitchFamily="34" charset="-128"/>
                <a:sym typeface="Symbol" pitchFamily="18" charset="2"/>
              </a:rPr>
              <a:t>U([1,2,3]) = 1*1 + 0.5*2 + 0.25*3 = 2.75</a:t>
            </a:r>
          </a:p>
          <a:p>
            <a:pPr lvl="1"/>
            <a:r>
              <a:rPr lang="en-US" sz="1800" dirty="0">
                <a:ea typeface="ＭＳ Ｐゴシック" pitchFamily="34" charset="-128"/>
                <a:sym typeface="Symbol" pitchFamily="18" charset="2"/>
              </a:rPr>
              <a:t>U([3,2,1]) = 1*3 + 0.5*2 + 0.25*1 = 4.25</a:t>
            </a:r>
          </a:p>
          <a:p>
            <a:pPr lvl="1"/>
            <a:r>
              <a:rPr lang="en-US" sz="1800" dirty="0">
                <a:ea typeface="ＭＳ Ｐゴシック" pitchFamily="34" charset="-128"/>
                <a:sym typeface="Symbol" pitchFamily="18" charset="2"/>
              </a:rPr>
              <a:t>U([1,2,3]) &lt; U([3,2,1])</a:t>
            </a:r>
          </a:p>
        </p:txBody>
      </p:sp>
      <p:grpSp>
        <p:nvGrpSpPr>
          <p:cNvPr id="39939" name="Group 4"/>
          <p:cNvGrpSpPr>
            <a:grpSpLocks/>
          </p:cNvGrpSpPr>
          <p:nvPr/>
        </p:nvGrpSpPr>
        <p:grpSpPr bwMode="auto">
          <a:xfrm>
            <a:off x="8304213" y="1371600"/>
            <a:ext cx="2135187" cy="4875213"/>
            <a:chOff x="4085" y="960"/>
            <a:chExt cx="1345" cy="3071"/>
          </a:xfrm>
        </p:grpSpPr>
        <p:grpSp>
          <p:nvGrpSpPr>
            <p:cNvPr id="39947" name="Group 5"/>
            <p:cNvGrpSpPr>
              <a:grpSpLocks/>
            </p:cNvGrpSpPr>
            <p:nvPr/>
          </p:nvGrpSpPr>
          <p:grpSpPr bwMode="auto">
            <a:xfrm>
              <a:off x="4085" y="960"/>
              <a:ext cx="1291" cy="1202"/>
              <a:chOff x="2400" y="1401"/>
              <a:chExt cx="1392" cy="1296"/>
            </a:xfrm>
          </p:grpSpPr>
          <p:sp>
            <p:nvSpPr>
              <p:cNvPr id="39986" name="AutoShape 6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87" name="Group 7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40000" name="Line 8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1" name="Line 9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2" name="Line 10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3" name="Line 11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88" name="Oval 12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89" name="Group 13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96" name="Line 14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7" name="Line 15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8" name="Line 16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9" name="Line 17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90" name="Text Box 18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91" name="Text Box 19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92" name="Text Box 20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93" name="Text Box 21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94" name="AutoShape 22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95" name="Text Box 23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39948" name="Group 24"/>
            <p:cNvGrpSpPr>
              <a:grpSpLocks/>
            </p:cNvGrpSpPr>
            <p:nvPr/>
          </p:nvGrpSpPr>
          <p:grpSpPr bwMode="auto">
            <a:xfrm flipH="1">
              <a:off x="4128" y="1895"/>
              <a:ext cx="1302" cy="1201"/>
              <a:chOff x="2400" y="1401"/>
              <a:chExt cx="1392" cy="1296"/>
            </a:xfrm>
          </p:grpSpPr>
          <p:sp>
            <p:nvSpPr>
              <p:cNvPr id="39968" name="AutoShape 25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69" name="Group 26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39982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3" name="Line 28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4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5" name="Line 30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70" name="Oval 31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71" name="Group 32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78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79" name="Line 34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0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1" name="Line 36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72" name="Text Box 37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73" name="Text Box 38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74" name="Text Box 39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75" name="Text Box 40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76" name="AutoShape 41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77" name="Text Box 42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39949" name="Group 43"/>
            <p:cNvGrpSpPr>
              <a:grpSpLocks/>
            </p:cNvGrpSpPr>
            <p:nvPr/>
          </p:nvGrpSpPr>
          <p:grpSpPr bwMode="auto">
            <a:xfrm>
              <a:off x="4085" y="2829"/>
              <a:ext cx="1291" cy="1202"/>
              <a:chOff x="2400" y="1401"/>
              <a:chExt cx="1392" cy="1296"/>
            </a:xfrm>
          </p:grpSpPr>
          <p:sp>
            <p:nvSpPr>
              <p:cNvPr id="39950" name="AutoShape 44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51" name="Group 45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39964" name="Line 46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5" name="Line 47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6" name="Line 48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7" name="Line 49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52" name="Oval 50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53" name="Group 51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60" name="Line 52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1" name="Line 53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2" name="Line 54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3" name="Line 55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54" name="Text Box 56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55" name="Text Box 57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56" name="Text Box 58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57" name="Text Box 59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58" name="AutoShape 60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59" name="Text Box 61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</p:grpSp>
      <p:sp>
        <p:nvSpPr>
          <p:cNvPr id="39940" name="AutoShape 62"/>
          <p:cNvSpPr>
            <a:spLocks/>
          </p:cNvSpPr>
          <p:nvPr/>
        </p:nvSpPr>
        <p:spPr bwMode="auto">
          <a:xfrm>
            <a:off x="7772400" y="3505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1" name="AutoShape 63"/>
          <p:cNvSpPr>
            <a:spLocks/>
          </p:cNvSpPr>
          <p:nvPr/>
        </p:nvSpPr>
        <p:spPr bwMode="auto">
          <a:xfrm>
            <a:off x="7772400" y="1981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2" name="AutoShape 64"/>
          <p:cNvSpPr>
            <a:spLocks/>
          </p:cNvSpPr>
          <p:nvPr/>
        </p:nvSpPr>
        <p:spPr bwMode="auto">
          <a:xfrm>
            <a:off x="7772400" y="5029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72" name="Picture 7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162800" y="2312690"/>
            <a:ext cx="211138" cy="351897"/>
          </a:xfrm>
          <a:prstGeom prst="rect">
            <a:avLst/>
          </a:prstGeom>
          <a:noFill/>
          <a:ln/>
          <a:effectLst/>
        </p:spPr>
      </p:pic>
      <p:pic>
        <p:nvPicPr>
          <p:cNvPr id="73" name="Picture 7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7137699" y="3856766"/>
            <a:ext cx="280688" cy="327002"/>
          </a:xfrm>
          <a:prstGeom prst="rect">
            <a:avLst/>
          </a:prstGeom>
          <a:noFill/>
          <a:ln/>
          <a:effectLst/>
        </p:spPr>
      </p:pic>
      <p:pic>
        <p:nvPicPr>
          <p:cNvPr id="74" name="Picture 7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7056372" y="5225060"/>
            <a:ext cx="514651" cy="560927"/>
          </a:xfrm>
          <a:prstGeom prst="rect">
            <a:avLst/>
          </a:prstGeom>
          <a:noFill/>
          <a:ln/>
          <a:effectLst/>
        </p:spPr>
      </p:pic>
      <p:pic>
        <p:nvPicPr>
          <p:cNvPr id="69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9" cstate="print"/>
          <a:srcRect l="73764" t="76543" r="1569"/>
          <a:stretch>
            <a:fillRect/>
          </a:stretch>
        </p:blipFill>
        <p:spPr bwMode="auto">
          <a:xfrm>
            <a:off x="5486400" y="5181600"/>
            <a:ext cx="1562540" cy="990600"/>
          </a:xfrm>
          <a:prstGeom prst="rect">
            <a:avLst/>
          </a:prstGeom>
          <a:noFill/>
        </p:spPr>
      </p:pic>
      <p:pic>
        <p:nvPicPr>
          <p:cNvPr id="70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2600" y="1676400"/>
            <a:ext cx="1761584" cy="1524000"/>
          </a:xfrm>
          <a:prstGeom prst="rect">
            <a:avLst/>
          </a:prstGeom>
          <a:noFill/>
        </p:spPr>
      </p:pic>
      <p:pic>
        <p:nvPicPr>
          <p:cNvPr id="71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9" cstate="print"/>
          <a:srcRect l="73764" t="38272" r="1569" b="35802"/>
          <a:stretch>
            <a:fillRect/>
          </a:stretch>
        </p:blipFill>
        <p:spPr bwMode="auto">
          <a:xfrm>
            <a:off x="5562600" y="3429000"/>
            <a:ext cx="1566128" cy="10973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Stationary Preferences</a:t>
            </a:r>
          </a:p>
        </p:txBody>
      </p:sp>
      <p:sp>
        <p:nvSpPr>
          <p:cNvPr id="1724419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9296400" cy="4525963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tx1"/>
                </a:solidFill>
                <a:ea typeface="ＭＳ Ｐゴシック" pitchFamily="34" charset="-128"/>
              </a:rPr>
              <a:t>Theorem: if we assume </a:t>
            </a:r>
            <a:r>
              <a:rPr lang="en-US" sz="2200" dirty="0">
                <a:solidFill>
                  <a:srgbClr val="C00000"/>
                </a:solidFill>
                <a:ea typeface="ＭＳ Ｐゴシック" pitchFamily="34" charset="-128"/>
              </a:rPr>
              <a:t>stationary preferences</a:t>
            </a:r>
            <a:r>
              <a:rPr lang="en-US" sz="2200" dirty="0">
                <a:ea typeface="ＭＳ Ｐゴシック" pitchFamily="34" charset="-128"/>
              </a:rPr>
              <a:t>:</a:t>
            </a: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>
                <a:ea typeface="ＭＳ Ｐゴシック" pitchFamily="34" charset="-128"/>
              </a:rPr>
              <a:t>     </a:t>
            </a:r>
            <a:r>
              <a:rPr lang="en-US" sz="2200" dirty="0">
                <a:solidFill>
                  <a:schemeClr val="tx1"/>
                </a:solidFill>
                <a:ea typeface="ＭＳ Ｐゴシック" pitchFamily="34" charset="-128"/>
              </a:rPr>
              <a:t>where a </a:t>
            </a:r>
            <a:r>
              <a:rPr lang="en-US" sz="2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≻</a:t>
            </a:r>
            <a:r>
              <a:rPr lang="en-US" sz="2200" dirty="0">
                <a:solidFill>
                  <a:schemeClr val="tx1"/>
                </a:solidFill>
                <a:ea typeface="ＭＳ Ｐゴシック" pitchFamily="34" charset="-128"/>
              </a:rPr>
              <a:t>b means “a is preferrable than b”, then there are  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200" dirty="0">
                <a:solidFill>
                  <a:schemeClr val="tx1"/>
                </a:solidFill>
                <a:ea typeface="ＭＳ Ｐゴシック" pitchFamily="34" charset="-128"/>
              </a:rPr>
              <a:t>     </a:t>
            </a:r>
            <a:r>
              <a:rPr lang="en-US" sz="2200" dirty="0">
                <a:solidFill>
                  <a:srgbClr val="0033CC"/>
                </a:solidFill>
                <a:ea typeface="ＭＳ Ｐゴシック" pitchFamily="34" charset="-128"/>
              </a:rPr>
              <a:t>only two ways to define utilities</a:t>
            </a:r>
          </a:p>
          <a:p>
            <a:pPr lvl="1">
              <a:lnSpc>
                <a:spcPct val="90000"/>
              </a:lnSpc>
            </a:pPr>
            <a:endParaRPr lang="en-US" sz="1100" dirty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Additive utility:</a:t>
            </a:r>
          </a:p>
          <a:p>
            <a:pPr lvl="1">
              <a:lnSpc>
                <a:spcPct val="90000"/>
              </a:lnSpc>
            </a:pPr>
            <a:endParaRPr lang="en-US" sz="1200" dirty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Discounted utility:</a:t>
            </a:r>
          </a:p>
        </p:txBody>
      </p:sp>
      <p:pic>
        <p:nvPicPr>
          <p:cNvPr id="172442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 l="45437" t="34977" r="45475" b="36323"/>
          <a:stretch>
            <a:fillRect/>
          </a:stretch>
        </p:blipFill>
        <p:spPr bwMode="auto">
          <a:xfrm rot="5400000">
            <a:off x="4191000" y="2755900"/>
            <a:ext cx="5080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24200" y="4783484"/>
            <a:ext cx="4038600" cy="222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10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429000" y="5247028"/>
            <a:ext cx="4419600" cy="270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3432" y="1320800"/>
            <a:ext cx="3927056" cy="3276600"/>
          </a:xfrm>
          <a:prstGeom prst="rect">
            <a:avLst/>
          </a:prstGeom>
          <a:noFill/>
        </p:spPr>
      </p:pic>
      <p:pic>
        <p:nvPicPr>
          <p:cNvPr id="12" name="Picture 11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2362200" y="2238188"/>
            <a:ext cx="3235744" cy="351836"/>
          </a:xfrm>
          <a:prstGeom prst="rect">
            <a:avLst/>
          </a:prstGeom>
        </p:spPr>
      </p:pic>
      <p:pic>
        <p:nvPicPr>
          <p:cNvPr id="14" name="Picture 13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2209800" y="3293244"/>
            <a:ext cx="3540544" cy="326736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Infinite Utilities?!</a:t>
            </a:r>
          </a:p>
        </p:txBody>
      </p:sp>
      <p:sp>
        <p:nvSpPr>
          <p:cNvPr id="17254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0896600" cy="5105400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buFont typeface="Wingdings" panose="05000000000000000000" pitchFamily="2" charset="2"/>
              <a:buChar char="q"/>
              <a:defRPr/>
            </a:pPr>
            <a:r>
              <a:rPr lang="en-US" sz="2400" dirty="0">
                <a:solidFill>
                  <a:schemeClr val="tx1"/>
                </a:solidFill>
              </a:rPr>
              <a:t>Problem: What if the game lasts forever?  Do we get infinite rewards?</a:t>
            </a:r>
          </a:p>
          <a:p>
            <a:pPr>
              <a:buFont typeface="Wingdings" panose="05000000000000000000" pitchFamily="2" charset="2"/>
              <a:buChar char="q"/>
              <a:defRPr/>
            </a:pPr>
            <a:r>
              <a:rPr lang="en-US" sz="2400" dirty="0">
                <a:solidFill>
                  <a:schemeClr val="tx1"/>
                </a:solidFill>
              </a:rPr>
              <a:t>Solutions:</a:t>
            </a:r>
          </a:p>
          <a:p>
            <a:pPr marL="742929" lvl="2" indent="-342900">
              <a:defRPr/>
            </a:pPr>
            <a:r>
              <a:rPr lang="en-US" sz="1800" dirty="0">
                <a:solidFill>
                  <a:srgbClr val="C00000"/>
                </a:solidFill>
              </a:rPr>
              <a:t>Finite horizon: </a:t>
            </a:r>
            <a:r>
              <a:rPr lang="en-US" sz="1800" dirty="0"/>
              <a:t>(similar to depth-limited search)</a:t>
            </a:r>
          </a:p>
          <a:p>
            <a:pPr marL="457178" lvl="3" indent="0">
              <a:buSzPct val="70000"/>
              <a:buNone/>
              <a:defRPr/>
            </a:pPr>
            <a:r>
              <a:rPr lang="en-US" sz="1600" dirty="0"/>
              <a:t>     Terminate episodes after a fixed T steps (e.g. until life)</a:t>
            </a:r>
          </a:p>
          <a:p>
            <a:pPr marL="457178" lvl="3" indent="0">
              <a:buSzPct val="70000"/>
              <a:buNone/>
              <a:defRPr/>
            </a:pPr>
            <a:r>
              <a:rPr lang="en-US" sz="1600" dirty="0"/>
              <a:t>     Gives nonstationary policies (</a:t>
            </a:r>
            <a:r>
              <a:rPr lang="en-US" sz="1600" dirty="0">
                <a:sym typeface="Symbol" charset="0"/>
              </a:rPr>
              <a:t> depends on steps left)</a:t>
            </a:r>
          </a:p>
          <a:p>
            <a:pPr marL="0" lvl="7" indent="0">
              <a:buNone/>
              <a:defRPr/>
            </a:pPr>
            <a:endParaRPr lang="en-US" sz="800" dirty="0">
              <a:sym typeface="Symbol" charset="0"/>
            </a:endParaRPr>
          </a:p>
          <a:p>
            <a:pPr marL="742929" lvl="2" indent="-342900">
              <a:defRPr/>
            </a:pPr>
            <a:r>
              <a:rPr lang="en-US" sz="1800" dirty="0">
                <a:solidFill>
                  <a:srgbClr val="C00000"/>
                </a:solidFill>
                <a:sym typeface="Symbol" charset="0"/>
              </a:rPr>
              <a:t>Discounting: </a:t>
            </a:r>
            <a:r>
              <a:rPr lang="en-US" sz="1800" dirty="0">
                <a:sym typeface="Symbol" charset="0"/>
              </a:rPr>
              <a:t>use 0 &lt;  &lt; 1</a:t>
            </a:r>
          </a:p>
          <a:p>
            <a:pPr marL="0" lvl="1" indent="0">
              <a:buNone/>
              <a:defRPr/>
            </a:pPr>
            <a:endParaRPr lang="en-US" sz="2400" dirty="0">
              <a:sym typeface="Symbol" charset="0"/>
            </a:endParaRPr>
          </a:p>
          <a:p>
            <a:pPr marL="144000" lvl="2" indent="0">
              <a:buNone/>
              <a:defRPr/>
            </a:pPr>
            <a:endParaRPr lang="en-US" dirty="0">
              <a:sym typeface="Symbol" charset="0"/>
            </a:endParaRPr>
          </a:p>
          <a:p>
            <a:pPr marL="457178" lvl="3" indent="0">
              <a:buNone/>
              <a:defRPr/>
            </a:pPr>
            <a:r>
              <a:rPr lang="en-US" sz="1600" dirty="0">
                <a:sym typeface="Symbol" charset="0"/>
              </a:rPr>
              <a:t>       (Smaller  means smaller </a:t>
            </a:r>
            <a:r>
              <a:rPr lang="ja-JP" altLang="en-US" sz="1600" dirty="0">
                <a:sym typeface="Symbol" charset="0"/>
              </a:rPr>
              <a:t>“</a:t>
            </a:r>
            <a:r>
              <a:rPr lang="en-US" altLang="ja-JP" sz="1600" dirty="0">
                <a:sym typeface="Symbol" charset="0"/>
              </a:rPr>
              <a:t>horizon</a:t>
            </a:r>
            <a:r>
              <a:rPr lang="ja-JP" altLang="en-US" sz="1600" dirty="0">
                <a:sym typeface="Symbol" charset="0"/>
              </a:rPr>
              <a:t>”</a:t>
            </a:r>
            <a:r>
              <a:rPr lang="en-US" altLang="ja-JP" sz="1600" dirty="0">
                <a:sym typeface="Symbol" charset="0"/>
              </a:rPr>
              <a:t> – i.e., focus on shorter path)</a:t>
            </a:r>
          </a:p>
          <a:p>
            <a:pPr marL="0" lvl="8" indent="0">
              <a:buClr>
                <a:srgbClr val="000000"/>
              </a:buClr>
              <a:buNone/>
              <a:defRPr/>
            </a:pPr>
            <a:endParaRPr lang="en-US" sz="800" dirty="0">
              <a:solidFill>
                <a:srgbClr val="000000"/>
              </a:solidFill>
              <a:sym typeface="Symbol" charset="0"/>
            </a:endParaRPr>
          </a:p>
          <a:p>
            <a:pPr marL="742929" lvl="2" indent="-342900">
              <a:buClr>
                <a:srgbClr val="000000"/>
              </a:buClr>
              <a:defRPr/>
            </a:pPr>
            <a:r>
              <a:rPr lang="en-US" sz="1800" dirty="0">
                <a:solidFill>
                  <a:srgbClr val="C00000"/>
                </a:solidFill>
                <a:sym typeface="Symbol" charset="0"/>
              </a:rPr>
              <a:t>Absorbing state: </a:t>
            </a:r>
            <a:r>
              <a:rPr lang="en-US" sz="1800" dirty="0">
                <a:solidFill>
                  <a:srgbClr val="000000"/>
                </a:solidFill>
                <a:sym typeface="Symbol" charset="0"/>
              </a:rPr>
              <a:t>guarantee that for every policy, a terminal state will eventually be reached (like in</a:t>
            </a:r>
            <a:r>
              <a:rPr lang="en-US" altLang="ja-JP" sz="1800" dirty="0">
                <a:solidFill>
                  <a:srgbClr val="000000"/>
                </a:solidFill>
                <a:sym typeface="Symbol" charset="0"/>
              </a:rPr>
              <a:t> racing “overheating” state is </a:t>
            </a:r>
            <a:r>
              <a:rPr lang="en-US" altLang="ja-JP" sz="1800" i="1" dirty="0">
                <a:solidFill>
                  <a:srgbClr val="FF0000"/>
                </a:solidFill>
                <a:sym typeface="Symbol" charset="0"/>
              </a:rPr>
              <a:t>bad</a:t>
            </a:r>
            <a:r>
              <a:rPr lang="en-US" altLang="ja-JP" sz="1800" dirty="0">
                <a:solidFill>
                  <a:srgbClr val="000000"/>
                </a:solidFill>
                <a:sym typeface="Symbol" charset="0"/>
              </a:rPr>
              <a:t> because it causes crash, while “cool” state is </a:t>
            </a:r>
            <a:r>
              <a:rPr lang="en-US" altLang="ja-JP" sz="1800" i="1" dirty="0">
                <a:solidFill>
                  <a:srgbClr val="0000FF"/>
                </a:solidFill>
                <a:sym typeface="Symbol" charset="0"/>
              </a:rPr>
              <a:t>good</a:t>
            </a:r>
            <a:r>
              <a:rPr lang="en-US" altLang="ja-JP" sz="1800" dirty="0">
                <a:solidFill>
                  <a:srgbClr val="000000"/>
                </a:solidFill>
                <a:sym typeface="Symbol" charset="0"/>
              </a:rPr>
              <a:t> because the car remains intact)</a:t>
            </a:r>
          </a:p>
          <a:p>
            <a:pPr lvl="1">
              <a:buFont typeface="Wingdings" charset="0"/>
              <a:buChar char="§"/>
              <a:defRPr/>
            </a:pPr>
            <a:endParaRPr lang="en-US" sz="2400" dirty="0">
              <a:sym typeface="Symbol" charset="0"/>
            </a:endParaRPr>
          </a:p>
        </p:txBody>
      </p:sp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1295400" y="3657600"/>
            <a:ext cx="4419473" cy="604211"/>
          </a:xfrm>
          <a:prstGeom prst="rect">
            <a:avLst/>
          </a:prstGeom>
          <a:noFill/>
          <a:ln/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70415" y="2362387"/>
            <a:ext cx="3759585" cy="1752226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Recap: Defining MDPs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443036"/>
            <a:ext cx="11379200" cy="4729164"/>
          </a:xfrm>
        </p:spPr>
        <p:txBody>
          <a:bodyPr/>
          <a:lstStyle/>
          <a:p>
            <a:pPr>
              <a:lnSpc>
                <a:spcPct val="8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ea typeface="ＭＳ Ｐゴシック" pitchFamily="34" charset="-128"/>
              </a:rPr>
              <a:t>Markov decision processes:</a:t>
            </a:r>
          </a:p>
          <a:p>
            <a:pPr lvl="1">
              <a:lnSpc>
                <a:spcPct val="80000"/>
              </a:lnSpc>
            </a:pPr>
            <a:r>
              <a:rPr lang="en-US" sz="2200" dirty="0">
                <a:ea typeface="ＭＳ Ｐゴシック" pitchFamily="34" charset="-128"/>
              </a:rPr>
              <a:t>Set of states S</a:t>
            </a:r>
          </a:p>
          <a:p>
            <a:pPr lvl="1">
              <a:lnSpc>
                <a:spcPct val="80000"/>
              </a:lnSpc>
            </a:pPr>
            <a:r>
              <a:rPr lang="en-US" sz="2200" dirty="0">
                <a:ea typeface="ＭＳ Ｐゴシック" pitchFamily="34" charset="-128"/>
              </a:rPr>
              <a:t>Start state s</a:t>
            </a:r>
            <a:r>
              <a:rPr lang="en-US" sz="2200" baseline="-25000" dirty="0">
                <a:ea typeface="ＭＳ Ｐゴシック" pitchFamily="34" charset="-128"/>
              </a:rPr>
              <a:t>0</a:t>
            </a:r>
          </a:p>
          <a:p>
            <a:pPr lvl="1">
              <a:lnSpc>
                <a:spcPct val="80000"/>
              </a:lnSpc>
            </a:pPr>
            <a:r>
              <a:rPr lang="en-US" sz="2200" dirty="0">
                <a:ea typeface="ＭＳ Ｐゴシック" pitchFamily="34" charset="-128"/>
              </a:rPr>
              <a:t>Set of actions A</a:t>
            </a:r>
          </a:p>
          <a:p>
            <a:pPr lvl="1">
              <a:lnSpc>
                <a:spcPct val="80000"/>
              </a:lnSpc>
            </a:pPr>
            <a:r>
              <a:rPr lang="en-US" sz="2200" dirty="0">
                <a:ea typeface="ＭＳ Ｐゴシック" pitchFamily="34" charset="-128"/>
              </a:rPr>
              <a:t>Transitions P(</a:t>
            </a:r>
            <a:r>
              <a:rPr lang="en-US" sz="2200" dirty="0" err="1">
                <a:ea typeface="ＭＳ Ｐゴシック" pitchFamily="34" charset="-128"/>
              </a:rPr>
              <a:t>s’</a:t>
            </a:r>
            <a:r>
              <a:rPr lang="en-US" altLang="ja-JP" sz="2200" dirty="0" err="1">
                <a:ea typeface="ＭＳ Ｐゴシック" pitchFamily="34" charset="-128"/>
              </a:rPr>
              <a:t>|s,a</a:t>
            </a:r>
            <a:r>
              <a:rPr lang="en-US" altLang="ja-JP" sz="2200" dirty="0">
                <a:ea typeface="ＭＳ Ｐゴシック" pitchFamily="34" charset="-128"/>
              </a:rPr>
              <a:t>) (or T(</a:t>
            </a:r>
            <a:r>
              <a:rPr lang="en-US" altLang="ja-JP" sz="2200" dirty="0" err="1">
                <a:ea typeface="ＭＳ Ｐゴシック" pitchFamily="34" charset="-128"/>
              </a:rPr>
              <a:t>s,a,s</a:t>
            </a:r>
            <a:r>
              <a:rPr lang="en-US" altLang="ja-JP" sz="2200" dirty="0">
                <a:ea typeface="ＭＳ Ｐゴシック" pitchFamily="34" charset="-128"/>
              </a:rPr>
              <a:t>’))</a:t>
            </a:r>
          </a:p>
          <a:p>
            <a:pPr lvl="1">
              <a:lnSpc>
                <a:spcPct val="80000"/>
              </a:lnSpc>
            </a:pPr>
            <a:r>
              <a:rPr lang="en-US" sz="2200" dirty="0">
                <a:ea typeface="ＭＳ Ｐゴシック" pitchFamily="34" charset="-128"/>
              </a:rPr>
              <a:t>Rewards R(</a:t>
            </a:r>
            <a:r>
              <a:rPr lang="en-US" sz="2200" dirty="0" err="1">
                <a:ea typeface="ＭＳ Ｐゴシック" pitchFamily="34" charset="-128"/>
              </a:rPr>
              <a:t>s,a,s</a:t>
            </a:r>
            <a:r>
              <a:rPr lang="en-US" sz="2200" dirty="0">
                <a:ea typeface="ＭＳ Ｐゴシック" pitchFamily="34" charset="-128"/>
              </a:rPr>
              <a:t>’</a:t>
            </a:r>
            <a:r>
              <a:rPr lang="en-US" altLang="ja-JP" sz="2200" dirty="0">
                <a:ea typeface="ＭＳ Ｐゴシック" pitchFamily="34" charset="-128"/>
              </a:rPr>
              <a:t>) (and discount </a:t>
            </a:r>
            <a:r>
              <a:rPr lang="en-US" altLang="ja-JP" sz="2200" dirty="0">
                <a:ea typeface="ＭＳ Ｐゴシック" pitchFamily="34" charset="-128"/>
                <a:sym typeface="Symbol" pitchFamily="18" charset="2"/>
              </a:rPr>
              <a:t></a:t>
            </a:r>
            <a:r>
              <a:rPr lang="en-US" altLang="ja-JP" sz="2200" dirty="0">
                <a:ea typeface="ＭＳ Ｐゴシック" pitchFamily="34" charset="-128"/>
              </a:rPr>
              <a:t>)</a:t>
            </a:r>
          </a:p>
          <a:p>
            <a:pPr lvl="1">
              <a:lnSpc>
                <a:spcPct val="80000"/>
              </a:lnSpc>
            </a:pPr>
            <a:endParaRPr lang="en-US" baseline="-25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baseline="-250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ea typeface="ＭＳ Ｐゴシック" pitchFamily="34" charset="-128"/>
              </a:rPr>
              <a:t>MDP solution in terms of:</a:t>
            </a:r>
          </a:p>
          <a:p>
            <a:pPr lvl="1">
              <a:lnSpc>
                <a:spcPct val="80000"/>
              </a:lnSpc>
            </a:pPr>
            <a:r>
              <a:rPr lang="en-US" sz="2200" dirty="0">
                <a:ea typeface="ＭＳ Ｐゴシック" pitchFamily="34" charset="-128"/>
              </a:rPr>
              <a:t>Policy = Choice of action for each state</a:t>
            </a:r>
          </a:p>
          <a:p>
            <a:pPr lvl="1">
              <a:lnSpc>
                <a:spcPct val="80000"/>
              </a:lnSpc>
            </a:pPr>
            <a:r>
              <a:rPr lang="en-US" sz="2200" dirty="0">
                <a:ea typeface="ＭＳ Ｐゴシック" pitchFamily="34" charset="-128"/>
              </a:rPr>
              <a:t>Utility = sum of (possibly discounted) rewards</a:t>
            </a:r>
          </a:p>
        </p:txBody>
      </p:sp>
      <p:grpSp>
        <p:nvGrpSpPr>
          <p:cNvPr id="41987" name="Group 4"/>
          <p:cNvGrpSpPr>
            <a:grpSpLocks/>
          </p:cNvGrpSpPr>
          <p:nvPr/>
        </p:nvGrpSpPr>
        <p:grpSpPr bwMode="auto">
          <a:xfrm>
            <a:off x="8001000" y="1600200"/>
            <a:ext cx="3048000" cy="2754586"/>
            <a:chOff x="2400" y="1401"/>
            <a:chExt cx="1392" cy="1258"/>
          </a:xfrm>
        </p:grpSpPr>
        <p:sp>
          <p:nvSpPr>
            <p:cNvPr id="41989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41990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003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4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5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6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41991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41992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41999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0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1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2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41993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41994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41995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41996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 dirty="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41997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1998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MDPs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6187" y="1667339"/>
            <a:ext cx="7313613" cy="427579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Grid World</a:t>
            </a:r>
          </a:p>
        </p:txBody>
      </p:sp>
      <p:pic>
        <p:nvPicPr>
          <p:cNvPr id="1843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90735" y="1371600"/>
            <a:ext cx="4495800" cy="348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Rectangle 3"/>
          <p:cNvSpPr txBox="1">
            <a:spLocks noChangeArrowheads="1"/>
          </p:cNvSpPr>
          <p:nvPr/>
        </p:nvSpPr>
        <p:spPr bwMode="auto">
          <a:xfrm>
            <a:off x="228600" y="1493838"/>
            <a:ext cx="70104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A maze-like problem: looking for the gold in the grid with walls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The agent changes the location using </a:t>
            </a:r>
            <a:r>
              <a:rPr lang="en-US" b="1" dirty="0">
                <a:latin typeface="Calibri" pitchFamily="34" charset="0"/>
              </a:rPr>
              <a:t>Move</a:t>
            </a:r>
            <a:r>
              <a:rPr lang="en-US" dirty="0">
                <a:latin typeface="Calibri" pitchFamily="34" charset="0"/>
              </a:rPr>
              <a:t> - like before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No senses to prevent from falling in a pit or hitting the walls - the pits complicate life while the walls prevent movements </a:t>
            </a:r>
            <a:endParaRPr lang="en-US" altLang="ja-JP" dirty="0">
              <a:latin typeface="Calibri" pitchFamily="34" charset="0"/>
            </a:endParaRP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altLang="ja-JP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Unlike before, </a:t>
            </a:r>
            <a:r>
              <a:rPr lang="en-US" altLang="ja-JP" sz="2000" dirty="0">
                <a:solidFill>
                  <a:schemeClr val="accent2"/>
                </a:solidFill>
                <a:latin typeface="Calibri" pitchFamily="34" charset="0"/>
              </a:rPr>
              <a:t>actions do not always go as planned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80% of the time, the action </a:t>
            </a:r>
            <a:r>
              <a:rPr lang="en-US" b="1" dirty="0">
                <a:latin typeface="Calibri" pitchFamily="34" charset="0"/>
              </a:rPr>
              <a:t>Move</a:t>
            </a:r>
            <a:r>
              <a:rPr lang="en-US" dirty="0">
                <a:latin typeface="Calibri" pitchFamily="34" charset="0"/>
              </a:rPr>
              <a:t> takes the agent </a:t>
            </a:r>
            <a:r>
              <a:rPr lang="en-US" b="1" dirty="0">
                <a:latin typeface="Calibri" pitchFamily="34" charset="0"/>
              </a:rPr>
              <a:t>North</a:t>
            </a:r>
            <a:r>
              <a:rPr lang="en-US" dirty="0">
                <a:latin typeface="Calibri" pitchFamily="34" charset="0"/>
              </a:rPr>
              <a:t>; </a:t>
            </a:r>
            <a:br>
              <a:rPr lang="en-US" dirty="0">
                <a:latin typeface="Calibri" pitchFamily="34" charset="0"/>
              </a:rPr>
            </a:br>
            <a:r>
              <a:rPr lang="en-US" dirty="0">
                <a:latin typeface="Calibri" pitchFamily="34" charset="0"/>
              </a:rPr>
              <a:t>10% of the time, </a:t>
            </a:r>
            <a:r>
              <a:rPr lang="en-US" b="1" dirty="0">
                <a:latin typeface="Calibri" pitchFamily="34" charset="0"/>
              </a:rPr>
              <a:t>West</a:t>
            </a:r>
            <a:r>
              <a:rPr lang="en-US" dirty="0">
                <a:latin typeface="Calibri" pitchFamily="34" charset="0"/>
              </a:rPr>
              <a:t>; 10%, </a:t>
            </a:r>
            <a:r>
              <a:rPr lang="en-US" b="1" dirty="0">
                <a:latin typeface="Calibri" pitchFamily="34" charset="0"/>
              </a:rPr>
              <a:t>East</a:t>
            </a:r>
            <a:r>
              <a:rPr lang="en-US" dirty="0">
                <a:latin typeface="Calibri" pitchFamily="34" charset="0"/>
              </a:rPr>
              <a:t> (if there is no wall there)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If there is a wall in the direction the agent would have been taken, the agent remains in the place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The agent receives rewards each time it performs a move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Each r</a:t>
            </a:r>
            <a:r>
              <a:rPr lang="en-US" altLang="ja-JP" dirty="0">
                <a:latin typeface="Calibri" pitchFamily="34" charset="0"/>
              </a:rPr>
              <a:t>eward can be positive (</a:t>
            </a:r>
            <a:r>
              <a:rPr lang="en-US" altLang="ja-JP" b="1" i="1" dirty="0">
                <a:solidFill>
                  <a:srgbClr val="C00000"/>
                </a:solidFill>
                <a:latin typeface="Calibri" pitchFamily="34" charset="0"/>
              </a:rPr>
              <a:t>bonus</a:t>
            </a:r>
            <a:r>
              <a:rPr lang="en-US" altLang="ja-JP" dirty="0">
                <a:latin typeface="Calibri" pitchFamily="34" charset="0"/>
              </a:rPr>
              <a:t>) or negative (</a:t>
            </a:r>
            <a:r>
              <a:rPr lang="en-US" altLang="ja-JP" b="1" i="1" dirty="0">
                <a:solidFill>
                  <a:srgbClr val="C00000"/>
                </a:solidFill>
                <a:latin typeface="Calibri" pitchFamily="34" charset="0"/>
              </a:rPr>
              <a:t>penalty</a:t>
            </a:r>
            <a:r>
              <a:rPr lang="en-US" altLang="ja-JP" dirty="0">
                <a:latin typeface="Calibri" pitchFamily="34" charset="0"/>
              </a:rPr>
              <a:t>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altLang="ja-JP" dirty="0">
                <a:latin typeface="Calibri" pitchFamily="34" charset="0"/>
              </a:rPr>
              <a:t>Small rewards are received </a:t>
            </a:r>
            <a:r>
              <a:rPr lang="en-US" altLang="ja-JP" b="1" i="1" dirty="0">
                <a:solidFill>
                  <a:schemeClr val="accent6"/>
                </a:solidFill>
                <a:latin typeface="Calibri" pitchFamily="34" charset="0"/>
              </a:rPr>
              <a:t>at each step</a:t>
            </a:r>
            <a:r>
              <a:rPr lang="en-US" altLang="ja-JP" dirty="0">
                <a:latin typeface="Calibri" pitchFamily="34" charset="0"/>
              </a:rPr>
              <a:t>, big reward - </a:t>
            </a:r>
            <a:r>
              <a:rPr lang="en-US" altLang="ja-JP" b="1" i="1" dirty="0">
                <a:solidFill>
                  <a:schemeClr val="accent6"/>
                </a:solidFill>
                <a:latin typeface="Calibri" pitchFamily="34" charset="0"/>
              </a:rPr>
              <a:t>at the end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Final reward comes as a </a:t>
            </a:r>
            <a:r>
              <a:rPr lang="en-US" b="1" i="1" dirty="0">
                <a:solidFill>
                  <a:srgbClr val="002060"/>
                </a:solidFill>
                <a:latin typeface="Calibri" pitchFamily="34" charset="0"/>
              </a:rPr>
              <a:t>total</a:t>
            </a:r>
            <a:r>
              <a:rPr lang="en-US" dirty="0">
                <a:latin typeface="Calibri" pitchFamily="34" charset="0"/>
              </a:rPr>
              <a:t> (can be good or bad)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Goal: </a:t>
            </a:r>
            <a:r>
              <a:rPr lang="en-US" sz="2000" b="1" i="1" dirty="0">
                <a:solidFill>
                  <a:srgbClr val="C00000"/>
                </a:solidFill>
                <a:latin typeface="Calibri" pitchFamily="34" charset="0"/>
              </a:rPr>
              <a:t>maximize</a:t>
            </a: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 the sum of all rewards received at every step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3135" y="1373299"/>
            <a:ext cx="4439265" cy="3197001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210800" y="3896549"/>
            <a:ext cx="457200" cy="2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67801" y="3886200"/>
            <a:ext cx="509618" cy="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677400" y="2895600"/>
            <a:ext cx="43332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 descr="C:\Users\Dan\Dropbox\Office\CS 188\Ketrina Art\MDPs\AgentTopDow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71422" y="3581400"/>
            <a:ext cx="815578" cy="76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Quantities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199" y="1295400"/>
            <a:ext cx="7172325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value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(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utility) of a state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</a:rPr>
              <a:t>V</a:t>
            </a:r>
            <a:r>
              <a:rPr kumimoji="0" lang="en-US" sz="2200" b="0" i="0" u="none" strike="noStrike" kern="0" cap="none" spc="0" normalizeH="0" baseline="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</a:rPr>
              <a:t>(s) 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= expected utility starting in 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libri" pitchFamily="34" charset="0"/>
              </a:rPr>
              <a:t>s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 and acting optimally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value (utility) of a q-state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(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s,a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</a:rPr>
              <a:t>Q</a:t>
            </a:r>
            <a:r>
              <a:rPr kumimoji="0" lang="en-US" sz="2200" b="0" i="0" u="none" strike="noStrike" kern="0" cap="none" spc="0" normalizeH="0" baseline="3000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</a:rPr>
              <a:t>(</a:t>
            </a:r>
            <a:r>
              <a:rPr kumimoji="0" lang="en-US" sz="2200" b="0" i="0" u="none" strike="noStrike" kern="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</a:rPr>
              <a:t>s,a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</a:rPr>
              <a:t>) 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= expected utility starting out having taken action 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 from state 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</a:rPr>
              <a:t>s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 and </a:t>
            </a:r>
            <a:r>
              <a:rPr kumimoji="0" lang="en-US" sz="22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continung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 acting optimally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itchFamily="34" charset="0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optimal policy: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libri" pitchFamily="34" charset="0"/>
                <a:sym typeface="Symbol" pitchFamily="18" charset="2"/>
              </a:rPr>
              <a:t></a:t>
            </a:r>
            <a:r>
              <a:rPr kumimoji="0" lang="en-US" sz="2200" b="0" i="0" u="none" strike="noStrike" kern="0" cap="none" spc="0" normalizeH="0" baseline="3000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libri" pitchFamily="34" charset="0"/>
              </a:rPr>
              <a:t>(s) 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= optimal action from state 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libri" pitchFamily="34" charset="0"/>
              </a:rPr>
              <a:t>s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8732838" y="2209800"/>
            <a:ext cx="350837" cy="276225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8615363" y="4468813"/>
            <a:ext cx="350837" cy="276225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Calibri"/>
              <a:cs typeface="Calibri"/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H="1">
            <a:off x="7504113" y="2498725"/>
            <a:ext cx="1403350" cy="8064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 flipH="1">
            <a:off x="8382000" y="2498725"/>
            <a:ext cx="525463" cy="8064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8907463" y="2498725"/>
            <a:ext cx="525462" cy="6905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0" name="Oval 11"/>
          <p:cNvSpPr>
            <a:spLocks noChangeArrowheads="1"/>
          </p:cNvSpPr>
          <p:nvPr/>
        </p:nvSpPr>
        <p:spPr bwMode="auto">
          <a:xfrm>
            <a:off x="8264525" y="3305175"/>
            <a:ext cx="292100" cy="28733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auto">
          <a:xfrm flipH="1">
            <a:off x="7696200" y="3592513"/>
            <a:ext cx="690563" cy="4651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" name="Line 14"/>
          <p:cNvSpPr>
            <a:spLocks noChangeShapeType="1"/>
          </p:cNvSpPr>
          <p:nvPr/>
        </p:nvSpPr>
        <p:spPr bwMode="auto">
          <a:xfrm>
            <a:off x="8386763" y="3592513"/>
            <a:ext cx="757237" cy="3889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 flipH="1">
            <a:off x="7945438" y="3592513"/>
            <a:ext cx="441325" cy="8636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>
            <a:off x="8386763" y="3592513"/>
            <a:ext cx="423862" cy="86360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8674100" y="2740025"/>
            <a:ext cx="292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a</a:t>
            </a:r>
          </a:p>
        </p:txBody>
      </p: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9083675" y="2209800"/>
            <a:ext cx="292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7" name="Text Box 19"/>
          <p:cNvSpPr txBox="1">
            <a:spLocks noChangeArrowheads="1"/>
          </p:cNvSpPr>
          <p:nvPr/>
        </p:nvSpPr>
        <p:spPr bwMode="auto">
          <a:xfrm>
            <a:off x="8991600" y="4456113"/>
            <a:ext cx="381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>
                <a:solidFill>
                  <a:srgbClr val="0000FF"/>
                </a:solidFill>
                <a:latin typeface="Calibri"/>
                <a:cs typeface="Calibri"/>
              </a:rPr>
              <a:t>s’</a:t>
            </a:r>
          </a:p>
        </p:txBody>
      </p:sp>
      <p:sp>
        <p:nvSpPr>
          <p:cNvPr id="18" name="Text Box 20"/>
          <p:cNvSpPr txBox="1">
            <a:spLocks noChangeArrowheads="1"/>
          </p:cNvSpPr>
          <p:nvPr/>
        </p:nvSpPr>
        <p:spPr bwMode="auto">
          <a:xfrm>
            <a:off x="8556625" y="3305175"/>
            <a:ext cx="584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s, a</a:t>
            </a:r>
          </a:p>
        </p:txBody>
      </p:sp>
      <p:sp>
        <p:nvSpPr>
          <p:cNvPr id="19" name="Line 22"/>
          <p:cNvSpPr>
            <a:spLocks noChangeShapeType="1"/>
          </p:cNvSpPr>
          <p:nvPr/>
        </p:nvSpPr>
        <p:spPr bwMode="auto">
          <a:xfrm flipH="1">
            <a:off x="7388225" y="4745038"/>
            <a:ext cx="1401763" cy="4032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Line 24"/>
          <p:cNvSpPr>
            <a:spLocks noChangeShapeType="1"/>
          </p:cNvSpPr>
          <p:nvPr/>
        </p:nvSpPr>
        <p:spPr bwMode="auto">
          <a:xfrm flipH="1">
            <a:off x="8264525" y="4745038"/>
            <a:ext cx="525463" cy="4032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1" name="Line 25"/>
          <p:cNvSpPr>
            <a:spLocks noChangeShapeType="1"/>
          </p:cNvSpPr>
          <p:nvPr/>
        </p:nvSpPr>
        <p:spPr bwMode="auto">
          <a:xfrm>
            <a:off x="8789988" y="4745038"/>
            <a:ext cx="527050" cy="3444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Text Box 27"/>
          <p:cNvSpPr txBox="1">
            <a:spLocks noChangeArrowheads="1"/>
          </p:cNvSpPr>
          <p:nvPr/>
        </p:nvSpPr>
        <p:spPr bwMode="auto">
          <a:xfrm>
            <a:off x="9723438" y="4016375"/>
            <a:ext cx="216376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C00000"/>
                </a:solidFill>
                <a:latin typeface="Calibri"/>
                <a:cs typeface="Calibri"/>
              </a:rPr>
              <a:t>(s,a,s’) is a </a:t>
            </a:r>
            <a:br>
              <a:rPr lang="en-US" sz="2000">
                <a:solidFill>
                  <a:srgbClr val="C00000"/>
                </a:solidFill>
                <a:latin typeface="Calibri"/>
                <a:cs typeface="Calibri"/>
              </a:rPr>
            </a:br>
            <a:r>
              <a:rPr lang="en-US" sz="2000" i="1">
                <a:solidFill>
                  <a:srgbClr val="C00000"/>
                </a:solidFill>
                <a:latin typeface="Calibri"/>
                <a:cs typeface="Calibri"/>
              </a:rPr>
              <a:t>transition</a:t>
            </a:r>
          </a:p>
        </p:txBody>
      </p:sp>
      <p:sp>
        <p:nvSpPr>
          <p:cNvPr id="23" name="Text Box 28"/>
          <p:cNvSpPr txBox="1">
            <a:spLocks noChangeArrowheads="1"/>
          </p:cNvSpPr>
          <p:nvPr/>
        </p:nvSpPr>
        <p:spPr bwMode="auto">
          <a:xfrm>
            <a:off x="7924800" y="4008438"/>
            <a:ext cx="8191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s,a,s’</a:t>
            </a:r>
          </a:p>
        </p:txBody>
      </p:sp>
      <p:sp>
        <p:nvSpPr>
          <p:cNvPr id="24" name="Text Box 30"/>
          <p:cNvSpPr txBox="1">
            <a:spLocks noChangeArrowheads="1"/>
          </p:cNvSpPr>
          <p:nvPr/>
        </p:nvSpPr>
        <p:spPr bwMode="auto">
          <a:xfrm>
            <a:off x="9723438" y="2076450"/>
            <a:ext cx="105251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0000FF"/>
                </a:solidFill>
                <a:latin typeface="Calibri"/>
                <a:cs typeface="Calibri"/>
              </a:rPr>
              <a:t>s is a </a:t>
            </a:r>
            <a:r>
              <a:rPr lang="en-US" sz="2000" i="1">
                <a:solidFill>
                  <a:srgbClr val="0000FF"/>
                </a:solidFill>
                <a:latin typeface="Calibri"/>
                <a:cs typeface="Calibri"/>
              </a:rPr>
              <a:t>state</a:t>
            </a:r>
          </a:p>
        </p:txBody>
      </p:sp>
      <p:sp>
        <p:nvSpPr>
          <p:cNvPr id="25" name="Text Box 32"/>
          <p:cNvSpPr txBox="1">
            <a:spLocks noChangeArrowheads="1"/>
          </p:cNvSpPr>
          <p:nvPr/>
        </p:nvSpPr>
        <p:spPr bwMode="auto">
          <a:xfrm>
            <a:off x="9723438" y="3048000"/>
            <a:ext cx="12954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(s, a) is a </a:t>
            </a:r>
            <a:r>
              <a:rPr lang="en-US" sz="2000" i="1" dirty="0">
                <a:solidFill>
                  <a:srgbClr val="008000"/>
                </a:solidFill>
                <a:latin typeface="Calibri"/>
                <a:cs typeface="Calibri"/>
              </a:rPr>
              <a:t>q-state</a:t>
            </a:r>
          </a:p>
        </p:txBody>
      </p:sp>
      <p:sp>
        <p:nvSpPr>
          <p:cNvPr id="26" name="Text Box 28"/>
          <p:cNvSpPr txBox="1">
            <a:spLocks noChangeArrowheads="1"/>
          </p:cNvSpPr>
          <p:nvPr/>
        </p:nvSpPr>
        <p:spPr bwMode="auto">
          <a:xfrm>
            <a:off x="5867400" y="6488112"/>
            <a:ext cx="6324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 –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gridworld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values (L8D4)]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V Values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</a:t>
            </a:r>
          </a:p>
          <a:p>
            <a:r>
              <a:rPr lang="en-US" dirty="0">
                <a:latin typeface="Calibri"/>
                <a:cs typeface="Calibri"/>
              </a:rPr>
              <a:t>Discount = 1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6" name="Picture 5" descr="Screen Shot 2014-08-10 at 7.36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892" y="1143000"/>
            <a:ext cx="6188217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22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Q Values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</a:t>
            </a:r>
          </a:p>
          <a:p>
            <a:r>
              <a:rPr lang="en-US" dirty="0">
                <a:latin typeface="Calibri"/>
                <a:cs typeface="Calibri"/>
              </a:rPr>
              <a:t>Discount = 1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7" name="Picture 6" descr="Screen Shot 2014-08-10 at 7.37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355" y="1143000"/>
            <a:ext cx="6169291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16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V Values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1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39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811" y="1143000"/>
            <a:ext cx="617837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84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Q Values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1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39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107" y="1143000"/>
            <a:ext cx="619578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66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V Values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0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65" y="1134664"/>
            <a:ext cx="6215470" cy="572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036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Q Values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0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41" y="1143000"/>
            <a:ext cx="621551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3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V Values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-0.1</a:t>
            </a:r>
          </a:p>
        </p:txBody>
      </p:sp>
      <p:pic>
        <p:nvPicPr>
          <p:cNvPr id="3" name="Picture 2" descr="Screen Shot 2014-08-10 at 7.42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182" y="1143000"/>
            <a:ext cx="620563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09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Q Values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-0.1</a:t>
            </a:r>
          </a:p>
        </p:txBody>
      </p:sp>
      <p:pic>
        <p:nvPicPr>
          <p:cNvPr id="3" name="Picture 2" descr="Screen Shot 2014-08-10 at 7.42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416" y="1175632"/>
            <a:ext cx="6161168" cy="568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8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Values of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tx1"/>
                </a:solidFill>
              </a:rPr>
              <a:t>Fundamental operation: compute the heuristic value of a state</a:t>
            </a:r>
          </a:p>
          <a:p>
            <a:pPr lvl="1"/>
            <a:r>
              <a:rPr lang="en-US" sz="2400" dirty="0"/>
              <a:t>Expected utility under optimal action</a:t>
            </a:r>
          </a:p>
          <a:p>
            <a:pPr lvl="1"/>
            <a:r>
              <a:rPr lang="en-US" sz="2400" dirty="0"/>
              <a:t>Average sum of (discounted) rewards</a:t>
            </a:r>
          </a:p>
          <a:p>
            <a:pPr lvl="1">
              <a:buFont typeface="Cambria Math" panose="02040503050406030204" pitchFamily="18" charset="0"/>
              <a:buChar char="⇒"/>
            </a:pPr>
            <a:r>
              <a:rPr lang="en-US" sz="2400" dirty="0"/>
              <a:t>This is exactly the heuristic we can use!</a:t>
            </a:r>
          </a:p>
          <a:p>
            <a:pPr lvl="1"/>
            <a:endParaRPr lang="en-US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tx1"/>
                </a:solidFill>
              </a:rPr>
              <a:t>Recursive definition of the value:</a:t>
            </a:r>
          </a:p>
        </p:txBody>
      </p:sp>
      <p:pic>
        <p:nvPicPr>
          <p:cNvPr id="52" name="Picture 5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70835" y="4343400"/>
            <a:ext cx="3078105" cy="405370"/>
          </a:xfrm>
          <a:prstGeom prst="rect">
            <a:avLst/>
          </a:prstGeom>
          <a:noFill/>
          <a:ln/>
          <a:effectLst/>
        </p:spPr>
      </p:pic>
      <p:pic>
        <p:nvPicPr>
          <p:cNvPr id="48" name="Picture 4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371443" y="5727700"/>
            <a:ext cx="6950388" cy="690805"/>
          </a:xfrm>
          <a:prstGeom prst="rect">
            <a:avLst/>
          </a:prstGeom>
          <a:noFill/>
          <a:ln/>
          <a:effectLst/>
        </p:spPr>
      </p:pic>
      <p:pic>
        <p:nvPicPr>
          <p:cNvPr id="47" name="Picture 4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378073" y="4986337"/>
            <a:ext cx="5556003" cy="593269"/>
          </a:xfrm>
          <a:prstGeom prst="rect">
            <a:avLst/>
          </a:prstGeom>
          <a:noFill/>
          <a:ln/>
          <a:effectLst/>
        </p:spPr>
      </p:pic>
      <p:grpSp>
        <p:nvGrpSpPr>
          <p:cNvPr id="27" name="Group 4"/>
          <p:cNvGrpSpPr>
            <a:grpSpLocks/>
          </p:cNvGrpSpPr>
          <p:nvPr/>
        </p:nvGrpSpPr>
        <p:grpSpPr bwMode="auto">
          <a:xfrm>
            <a:off x="8229600" y="2133600"/>
            <a:ext cx="3048000" cy="2754586"/>
            <a:chOff x="2400" y="1401"/>
            <a:chExt cx="1392" cy="1258"/>
          </a:xfrm>
        </p:grpSpPr>
        <p:sp>
          <p:nvSpPr>
            <p:cNvPr id="28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grpSp>
          <p:nvGrpSpPr>
            <p:cNvPr id="29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</p:grpSp>
        <p:sp>
          <p:nvSpPr>
            <p:cNvPr id="30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grpSp>
          <p:nvGrpSpPr>
            <p:cNvPr id="31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8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39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0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1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</p:grpSp>
        <p:sp>
          <p:nvSpPr>
            <p:cNvPr id="32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/>
                <a:t>a</a:t>
              </a:r>
            </a:p>
          </p:txBody>
        </p:sp>
        <p:sp>
          <p:nvSpPr>
            <p:cNvPr id="33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</a:rPr>
                <a:t>s</a:t>
              </a:r>
            </a:p>
          </p:txBody>
        </p:sp>
        <p:sp>
          <p:nvSpPr>
            <p:cNvPr id="34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</a:rPr>
                <a:t>s, a</a:t>
              </a:r>
            </a:p>
          </p:txBody>
        </p:sp>
        <p:sp>
          <p:nvSpPr>
            <p:cNvPr id="35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/>
                <a:t>s,a,s</a:t>
              </a:r>
              <a:r>
                <a:rPr lang="ja-JP" altLang="en-US" sz="2400"/>
                <a:t>’</a:t>
              </a:r>
              <a:endParaRPr lang="en-US" sz="2400" dirty="0"/>
            </a:p>
          </p:txBody>
        </p:sp>
        <p:sp>
          <p:nvSpPr>
            <p:cNvPr id="36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/>
            </a:p>
          </p:txBody>
        </p:sp>
        <p:sp>
          <p:nvSpPr>
            <p:cNvPr id="37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</a:rPr>
                <a:t>’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World Actions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6308" y="1728787"/>
            <a:ext cx="2067596" cy="3113557"/>
          </a:xfrm>
          <a:prstGeom prst="rect">
            <a:avLst/>
          </a:prstGeom>
          <a:noFill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50953" y="1805405"/>
            <a:ext cx="6607647" cy="4518777"/>
          </a:xfrm>
          <a:prstGeom prst="rect">
            <a:avLst/>
          </a:prstGeom>
          <a:noFill/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914400" y="1214735"/>
            <a:ext cx="3276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Deterministic Grid World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279553" y="1214735"/>
            <a:ext cx="637904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Non-</a:t>
            </a:r>
            <a:r>
              <a:rPr lang="en-US" sz="2400" dirty="0" err="1">
                <a:latin typeface="Calibri" pitchFamily="34" charset="0"/>
              </a:rPr>
              <a:t>tererministic</a:t>
            </a:r>
            <a:r>
              <a:rPr lang="en-US" sz="2400" dirty="0">
                <a:latin typeface="Calibri" pitchFamily="34" charset="0"/>
              </a:rPr>
              <a:t> (Stochastic) Grid World</a:t>
            </a:r>
          </a:p>
        </p:txBody>
      </p:sp>
      <p:cxnSp>
        <p:nvCxnSpPr>
          <p:cNvPr id="8" name="Straight Connector 7"/>
          <p:cNvCxnSpPr/>
          <p:nvPr/>
        </p:nvCxnSpPr>
        <p:spPr>
          <a:xfrm rot="16200000" flipH="1">
            <a:off x="2171700" y="3924301"/>
            <a:ext cx="5181600" cy="7620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4877716"/>
            <a:ext cx="2057400" cy="1442614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1D5B4D-35AA-45EA-9D63-B86850F36607}"/>
              </a:ext>
            </a:extLst>
          </p:cNvPr>
          <p:cNvSpPr txBox="1"/>
          <p:nvPr/>
        </p:nvSpPr>
        <p:spPr>
          <a:xfrm>
            <a:off x="8991600" y="36576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Which direction?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40ABDE-6CBE-C9AC-4062-8588230DE03E}"/>
              </a:ext>
            </a:extLst>
          </p:cNvPr>
          <p:cNvSpPr txBox="1"/>
          <p:nvPr/>
        </p:nvSpPr>
        <p:spPr>
          <a:xfrm>
            <a:off x="2667000" y="3880127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North!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Racing Search Tree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3362" y="1295400"/>
            <a:ext cx="928190" cy="610285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54642" y="3124200"/>
            <a:ext cx="1014614" cy="639346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24561" y="4941332"/>
            <a:ext cx="984797" cy="697468"/>
          </a:xfrm>
          <a:prstGeom prst="rect">
            <a:avLst/>
          </a:prstGeom>
          <a:noFill/>
        </p:spPr>
      </p:pic>
      <p:sp>
        <p:nvSpPr>
          <p:cNvPr id="8" name="Oval 7"/>
          <p:cNvSpPr/>
          <p:nvPr/>
        </p:nvSpPr>
        <p:spPr>
          <a:xfrm>
            <a:off x="17706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7904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5" idx="2"/>
            <a:endCxn id="9" idx="1"/>
          </p:cNvCxnSpPr>
          <p:nvPr/>
        </p:nvCxnSpPr>
        <p:spPr>
          <a:xfrm>
            <a:off x="5207457" y="1905685"/>
            <a:ext cx="2627658" cy="3487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  <a:endCxn id="8" idx="7"/>
          </p:cNvCxnSpPr>
          <p:nvPr/>
        </p:nvCxnSpPr>
        <p:spPr>
          <a:xfrm flipH="1">
            <a:off x="2030841" y="1905685"/>
            <a:ext cx="3176616" cy="3487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6004" y="3124200"/>
            <a:ext cx="928190" cy="610285"/>
          </a:xfrm>
          <a:prstGeom prst="rect">
            <a:avLst/>
          </a:prstGeom>
          <a:noFill/>
        </p:spPr>
      </p:pic>
      <p:cxnSp>
        <p:nvCxnSpPr>
          <p:cNvPr id="17" name="Straight Arrow Connector 16"/>
          <p:cNvCxnSpPr>
            <a:stCxn id="9" idx="4"/>
            <a:endCxn id="16" idx="0"/>
          </p:cNvCxnSpPr>
          <p:nvPr/>
        </p:nvCxnSpPr>
        <p:spPr>
          <a:xfrm flipH="1">
            <a:off x="6030099" y="2514600"/>
            <a:ext cx="1912779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4"/>
            <a:endCxn id="6" idx="0"/>
          </p:cNvCxnSpPr>
          <p:nvPr/>
        </p:nvCxnSpPr>
        <p:spPr>
          <a:xfrm>
            <a:off x="7942878" y="2514600"/>
            <a:ext cx="2219072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1204" y="3123515"/>
            <a:ext cx="928190" cy="610285"/>
          </a:xfrm>
          <a:prstGeom prst="rect">
            <a:avLst/>
          </a:prstGeom>
          <a:noFill/>
        </p:spPr>
      </p:pic>
      <p:cxnSp>
        <p:nvCxnSpPr>
          <p:cNvPr id="26" name="Straight Arrow Connector 25"/>
          <p:cNvCxnSpPr>
            <a:stCxn id="8" idx="4"/>
            <a:endCxn id="25" idx="0"/>
          </p:cNvCxnSpPr>
          <p:nvPr/>
        </p:nvCxnSpPr>
        <p:spPr>
          <a:xfrm flipH="1">
            <a:off x="1915299" y="2514600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2842" y="5029200"/>
            <a:ext cx="1014614" cy="639346"/>
          </a:xfrm>
          <a:prstGeom prst="rect">
            <a:avLst/>
          </a:prstGeom>
          <a:noFill/>
        </p:spPr>
      </p:pic>
      <p:sp>
        <p:nvSpPr>
          <p:cNvPr id="30" name="Oval 29"/>
          <p:cNvSpPr/>
          <p:nvPr/>
        </p:nvSpPr>
        <p:spPr>
          <a:xfrm>
            <a:off x="76452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7800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25" idx="2"/>
            <a:endCxn id="31" idx="1"/>
          </p:cNvCxnSpPr>
          <p:nvPr/>
        </p:nvCxnSpPr>
        <p:spPr>
          <a:xfrm>
            <a:off x="1915299" y="3733800"/>
            <a:ext cx="909378" cy="4249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5" idx="2"/>
            <a:endCxn id="30" idx="7"/>
          </p:cNvCxnSpPr>
          <p:nvPr/>
        </p:nvCxnSpPr>
        <p:spPr>
          <a:xfrm flipH="1">
            <a:off x="1024683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08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35" name="Straight Arrow Connector 34"/>
          <p:cNvCxnSpPr>
            <a:stCxn id="31" idx="4"/>
            <a:endCxn id="34" idx="0"/>
          </p:cNvCxnSpPr>
          <p:nvPr/>
        </p:nvCxnSpPr>
        <p:spPr>
          <a:xfrm flipH="1">
            <a:off x="25248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4"/>
            <a:endCxn id="29" idx="0"/>
          </p:cNvCxnSpPr>
          <p:nvPr/>
        </p:nvCxnSpPr>
        <p:spPr>
          <a:xfrm>
            <a:off x="29324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604" y="5027830"/>
            <a:ext cx="928190" cy="610285"/>
          </a:xfrm>
          <a:prstGeom prst="rect">
            <a:avLst/>
          </a:prstGeom>
          <a:noFill/>
        </p:spPr>
      </p:pic>
      <p:cxnSp>
        <p:nvCxnSpPr>
          <p:cNvPr id="38" name="Straight Arrow Connector 37"/>
          <p:cNvCxnSpPr>
            <a:stCxn id="30" idx="4"/>
            <a:endCxn id="37" idx="0"/>
          </p:cNvCxnSpPr>
          <p:nvPr/>
        </p:nvCxnSpPr>
        <p:spPr>
          <a:xfrm>
            <a:off x="916920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4863762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>
            <a:endCxn id="53" idx="7"/>
          </p:cNvCxnSpPr>
          <p:nvPr/>
        </p:nvCxnSpPr>
        <p:spPr>
          <a:xfrm flipH="1">
            <a:off x="5123925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9846" y="5027830"/>
            <a:ext cx="928190" cy="610285"/>
          </a:xfrm>
          <a:prstGeom prst="rect">
            <a:avLst/>
          </a:prstGeom>
          <a:noFill/>
        </p:spPr>
      </p:pic>
      <p:cxnSp>
        <p:nvCxnSpPr>
          <p:cNvPr id="61" name="Straight Arrow Connector 60"/>
          <p:cNvCxnSpPr>
            <a:stCxn id="53" idx="4"/>
            <a:endCxn id="60" idx="0"/>
          </p:cNvCxnSpPr>
          <p:nvPr/>
        </p:nvCxnSpPr>
        <p:spPr>
          <a:xfrm>
            <a:off x="5016162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7642" y="5029200"/>
            <a:ext cx="1014614" cy="639346"/>
          </a:xfrm>
          <a:prstGeom prst="rect">
            <a:avLst/>
          </a:prstGeom>
          <a:noFill/>
        </p:spPr>
      </p:pic>
      <p:sp>
        <p:nvSpPr>
          <p:cNvPr id="65" name="Oval 64"/>
          <p:cNvSpPr/>
          <p:nvPr/>
        </p:nvSpPr>
        <p:spPr>
          <a:xfrm>
            <a:off x="68948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/>
          <p:cNvCxnSpPr>
            <a:stCxn id="16" idx="2"/>
            <a:endCxn id="65" idx="1"/>
          </p:cNvCxnSpPr>
          <p:nvPr/>
        </p:nvCxnSpPr>
        <p:spPr>
          <a:xfrm>
            <a:off x="6030099" y="3734485"/>
            <a:ext cx="909378" cy="424267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56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68" name="Straight Arrow Connector 67"/>
          <p:cNvCxnSpPr>
            <a:stCxn id="65" idx="4"/>
            <a:endCxn id="67" idx="0"/>
          </p:cNvCxnSpPr>
          <p:nvPr/>
        </p:nvCxnSpPr>
        <p:spPr>
          <a:xfrm flipH="1">
            <a:off x="66396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5" idx="4"/>
            <a:endCxn id="64" idx="0"/>
          </p:cNvCxnSpPr>
          <p:nvPr/>
        </p:nvCxnSpPr>
        <p:spPr>
          <a:xfrm>
            <a:off x="70472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5042" y="5028515"/>
            <a:ext cx="1014614" cy="639346"/>
          </a:xfrm>
          <a:prstGeom prst="rect">
            <a:avLst/>
          </a:prstGeom>
          <a:noFill/>
        </p:spPr>
      </p:pic>
      <p:sp>
        <p:nvSpPr>
          <p:cNvPr id="72" name="Oval 71"/>
          <p:cNvSpPr/>
          <p:nvPr/>
        </p:nvSpPr>
        <p:spPr>
          <a:xfrm>
            <a:off x="8952240" y="411343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>
            <a:stCxn id="6" idx="2"/>
            <a:endCxn id="72" idx="7"/>
          </p:cNvCxnSpPr>
          <p:nvPr/>
        </p:nvCxnSpPr>
        <p:spPr>
          <a:xfrm flipH="1">
            <a:off x="9212403" y="3763546"/>
            <a:ext cx="949547" cy="39452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3004" y="5028515"/>
            <a:ext cx="928190" cy="610285"/>
          </a:xfrm>
          <a:prstGeom prst="rect">
            <a:avLst/>
          </a:prstGeom>
          <a:noFill/>
        </p:spPr>
      </p:pic>
      <p:cxnSp>
        <p:nvCxnSpPr>
          <p:cNvPr id="75" name="Straight Arrow Connector 74"/>
          <p:cNvCxnSpPr>
            <a:stCxn id="72" idx="4"/>
            <a:endCxn id="74" idx="0"/>
          </p:cNvCxnSpPr>
          <p:nvPr/>
        </p:nvCxnSpPr>
        <p:spPr>
          <a:xfrm flipH="1">
            <a:off x="8697099" y="4418230"/>
            <a:ext cx="407541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2" idx="4"/>
            <a:endCxn id="71" idx="0"/>
          </p:cNvCxnSpPr>
          <p:nvPr/>
        </p:nvCxnSpPr>
        <p:spPr>
          <a:xfrm>
            <a:off x="9104640" y="4418230"/>
            <a:ext cx="447710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1119941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/>
          <p:cNvCxnSpPr>
            <a:stCxn id="6" idx="2"/>
            <a:endCxn id="79" idx="1"/>
          </p:cNvCxnSpPr>
          <p:nvPr/>
        </p:nvCxnSpPr>
        <p:spPr>
          <a:xfrm>
            <a:off x="10161950" y="3763546"/>
            <a:ext cx="1002628" cy="395206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9" idx="4"/>
          </p:cNvCxnSpPr>
          <p:nvPr/>
        </p:nvCxnSpPr>
        <p:spPr>
          <a:xfrm>
            <a:off x="11272341" y="4418915"/>
            <a:ext cx="7779" cy="60891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362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Racing Search Tree</a:t>
            </a:r>
          </a:p>
        </p:txBody>
      </p:sp>
      <p:sp>
        <p:nvSpPr>
          <p:cNvPr id="358" name="Content Placeholder 357"/>
          <p:cNvSpPr>
            <a:spLocks noGrp="1"/>
          </p:cNvSpPr>
          <p:nvPr>
            <p:ph idx="1"/>
          </p:nvPr>
        </p:nvSpPr>
        <p:spPr>
          <a:xfrm>
            <a:off x="304800" y="1397001"/>
            <a:ext cx="4470400" cy="4729164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We’re doing way too much work with heuristic search!</a:t>
            </a:r>
          </a:p>
          <a:p>
            <a:pPr lvl="1"/>
            <a:endParaRPr lang="en-US" sz="20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Hint: States are repeated </a:t>
            </a:r>
          </a:p>
          <a:p>
            <a:pPr lvl="1"/>
            <a:r>
              <a:rPr lang="en-US" sz="2000" dirty="0"/>
              <a:t>Idea: Only compute needed quantities once</a:t>
            </a:r>
          </a:p>
          <a:p>
            <a:pPr lvl="1"/>
            <a:endParaRPr lang="en-US" sz="20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Problem: Tree goes on forever</a:t>
            </a:r>
          </a:p>
          <a:p>
            <a:pPr lvl="1"/>
            <a:r>
              <a:rPr lang="en-US" sz="2000" dirty="0"/>
              <a:t>Idea: Do a depth-limited computation, but with increasing depths until change is small</a:t>
            </a:r>
          </a:p>
          <a:p>
            <a:pPr lvl="1"/>
            <a:r>
              <a:rPr lang="en-US" sz="2000" dirty="0"/>
              <a:t>Note: deep parts of the tree eventually don’t matter if </a:t>
            </a:r>
            <a:r>
              <a:rPr lang="el-GR" sz="2000" dirty="0"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en-US" sz="2000" dirty="0"/>
              <a:t> &lt; 1</a:t>
            </a:r>
          </a:p>
        </p:txBody>
      </p:sp>
      <p:pic>
        <p:nvPicPr>
          <p:cNvPr id="41" name="Picture 40" descr="RacingSub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352800"/>
            <a:ext cx="5803005" cy="2822260"/>
          </a:xfrm>
          <a:prstGeom prst="rect">
            <a:avLst/>
          </a:prstGeom>
        </p:spPr>
      </p:pic>
      <p:grpSp>
        <p:nvGrpSpPr>
          <p:cNvPr id="22" name="Group 43"/>
          <p:cNvGrpSpPr/>
          <p:nvPr/>
        </p:nvGrpSpPr>
        <p:grpSpPr>
          <a:xfrm>
            <a:off x="5115741" y="1447800"/>
            <a:ext cx="6237200" cy="2286000"/>
            <a:chOff x="460604" y="1295400"/>
            <a:chExt cx="11931837" cy="437314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3" y="1295400"/>
              <a:ext cx="928189" cy="610285"/>
            </a:xfrm>
            <a:prstGeom prst="rect">
              <a:avLst/>
            </a:prstGeom>
            <a:noFill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12034" y="3124200"/>
              <a:ext cx="1014614" cy="639346"/>
            </a:xfrm>
            <a:prstGeom prst="rect">
              <a:avLst/>
            </a:prstGeom>
            <a:noFill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407647" y="4941332"/>
              <a:ext cx="984794" cy="697467"/>
            </a:xfrm>
            <a:prstGeom prst="rect">
              <a:avLst/>
            </a:prstGeom>
            <a:noFill/>
          </p:spPr>
        </p:pic>
        <p:sp>
          <p:nvSpPr>
            <p:cNvPr id="8" name="Oval 7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153453" y="2209801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>
              <a:stCxn id="5" idx="2"/>
              <a:endCxn id="9" idx="1"/>
            </p:cNvCxnSpPr>
            <p:nvPr/>
          </p:nvCxnSpPr>
          <p:spPr>
            <a:xfrm>
              <a:off x="5207456" y="1905685"/>
              <a:ext cx="2990634" cy="3487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2"/>
              <a:endCxn id="8" idx="7"/>
            </p:cNvCxnSpPr>
            <p:nvPr/>
          </p:nvCxnSpPr>
          <p:spPr>
            <a:xfrm flipH="1">
              <a:off x="2030841" y="1905685"/>
              <a:ext cx="3176616" cy="3487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4" y="3124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17" name="Straight Arrow Connector 16"/>
            <p:cNvCxnSpPr>
              <a:stCxn id="9" idx="4"/>
              <a:endCxn id="16" idx="0"/>
            </p:cNvCxnSpPr>
            <p:nvPr/>
          </p:nvCxnSpPr>
          <p:spPr>
            <a:xfrm flipH="1">
              <a:off x="6030098" y="2514601"/>
              <a:ext cx="2275755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9" idx="4"/>
              <a:endCxn id="6" idx="0"/>
            </p:cNvCxnSpPr>
            <p:nvPr/>
          </p:nvCxnSpPr>
          <p:spPr>
            <a:xfrm>
              <a:off x="8305854" y="2514601"/>
              <a:ext cx="2413488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3" y="3123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26" name="Straight Arrow Connector 25"/>
            <p:cNvCxnSpPr>
              <a:stCxn id="8" idx="4"/>
              <a:endCxn id="25" idx="0"/>
            </p:cNvCxnSpPr>
            <p:nvPr/>
          </p:nvCxnSpPr>
          <p:spPr>
            <a:xfrm flipH="1">
              <a:off x="1915299" y="2514600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129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0" name="Oval 29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778807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25" idx="2"/>
              <a:endCxn id="31" idx="1"/>
            </p:cNvCxnSpPr>
            <p:nvPr/>
          </p:nvCxnSpPr>
          <p:spPr>
            <a:xfrm>
              <a:off x="1915298" y="3733800"/>
              <a:ext cx="908145" cy="424951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5" idx="2"/>
              <a:endCxn id="30" idx="7"/>
            </p:cNvCxnSpPr>
            <p:nvPr/>
          </p:nvCxnSpPr>
          <p:spPr>
            <a:xfrm flipH="1">
              <a:off x="1024683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72547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5" name="Straight Arrow Connector 34"/>
            <p:cNvCxnSpPr>
              <a:stCxn id="31" idx="4"/>
              <a:endCxn id="34" idx="0"/>
            </p:cNvCxnSpPr>
            <p:nvPr/>
          </p:nvCxnSpPr>
          <p:spPr>
            <a:xfrm flipH="1">
              <a:off x="2236642" y="4418915"/>
              <a:ext cx="694565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1" idx="4"/>
              <a:endCxn id="29" idx="0"/>
            </p:cNvCxnSpPr>
            <p:nvPr/>
          </p:nvCxnSpPr>
          <p:spPr>
            <a:xfrm>
              <a:off x="2931207" y="4418915"/>
              <a:ext cx="66423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8" name="Straight Arrow Connector 37"/>
            <p:cNvCxnSpPr>
              <a:stCxn id="30" idx="4"/>
              <a:endCxn id="37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/>
            <p:cNvCxnSpPr>
              <a:endCxn id="53" idx="7"/>
            </p:cNvCxnSpPr>
            <p:nvPr/>
          </p:nvCxnSpPr>
          <p:spPr>
            <a:xfrm flipH="1">
              <a:off x="5123925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1" name="Straight Arrow Connector 60"/>
            <p:cNvCxnSpPr>
              <a:stCxn id="53" idx="4"/>
              <a:endCxn id="60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9733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65" name="Oval 64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/>
            <p:cNvCxnSpPr>
              <a:stCxn id="16" idx="2"/>
              <a:endCxn id="65" idx="1"/>
            </p:cNvCxnSpPr>
            <p:nvPr/>
          </p:nvCxnSpPr>
          <p:spPr>
            <a:xfrm>
              <a:off x="6030099" y="3734485"/>
              <a:ext cx="909378" cy="42426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9923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8" name="Straight Arrow Connector 67"/>
            <p:cNvCxnSpPr>
              <a:stCxn id="65" idx="4"/>
              <a:endCxn id="67" idx="0"/>
            </p:cNvCxnSpPr>
            <p:nvPr/>
          </p:nvCxnSpPr>
          <p:spPr>
            <a:xfrm flipH="1">
              <a:off x="6464016" y="4418915"/>
              <a:ext cx="583224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65" idx="4"/>
              <a:endCxn id="64" idx="0"/>
            </p:cNvCxnSpPr>
            <p:nvPr/>
          </p:nvCxnSpPr>
          <p:spPr>
            <a:xfrm>
              <a:off x="7047240" y="4418915"/>
              <a:ext cx="62980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20493" y="5028515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72" name="Oval 71"/>
            <p:cNvSpPr/>
            <p:nvPr/>
          </p:nvSpPr>
          <p:spPr>
            <a:xfrm>
              <a:off x="9478656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>
              <a:stCxn id="6" idx="2"/>
              <a:endCxn id="72" idx="7"/>
            </p:cNvCxnSpPr>
            <p:nvPr/>
          </p:nvCxnSpPr>
          <p:spPr>
            <a:xfrm flipH="1">
              <a:off x="9738818" y="3763545"/>
              <a:ext cx="980524" cy="39452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49581" y="5028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75" name="Straight Arrow Connector 74"/>
            <p:cNvCxnSpPr>
              <a:stCxn id="72" idx="4"/>
              <a:endCxn id="74" idx="0"/>
            </p:cNvCxnSpPr>
            <p:nvPr/>
          </p:nvCxnSpPr>
          <p:spPr>
            <a:xfrm flipH="1">
              <a:off x="9013677" y="4418230"/>
              <a:ext cx="617379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72" idx="4"/>
              <a:endCxn id="71" idx="0"/>
            </p:cNvCxnSpPr>
            <p:nvPr/>
          </p:nvCxnSpPr>
          <p:spPr>
            <a:xfrm>
              <a:off x="9631056" y="4418230"/>
              <a:ext cx="796745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/>
            <p:nvPr/>
          </p:nvSpPr>
          <p:spPr>
            <a:xfrm>
              <a:off x="11651969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Arrow Connector 79"/>
            <p:cNvCxnSpPr>
              <a:stCxn id="6" idx="2"/>
              <a:endCxn id="79" idx="1"/>
            </p:cNvCxnSpPr>
            <p:nvPr/>
          </p:nvCxnSpPr>
          <p:spPr>
            <a:xfrm>
              <a:off x="10719342" y="3763545"/>
              <a:ext cx="977264" cy="39520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79" idx="4"/>
            </p:cNvCxnSpPr>
            <p:nvPr/>
          </p:nvCxnSpPr>
          <p:spPr>
            <a:xfrm>
              <a:off x="11804369" y="4418915"/>
              <a:ext cx="7778" cy="60891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Time-Limited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7823200" cy="4729164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</a:rPr>
              <a:t>Key idea: time-limited values</a:t>
            </a:r>
          </a:p>
          <a:p>
            <a:pPr lvl="4"/>
            <a:endParaRPr lang="en-US" sz="12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</a:rPr>
              <a:t>Define </a:t>
            </a:r>
            <a:r>
              <a:rPr lang="en-US" sz="2400" dirty="0" err="1">
                <a:solidFill>
                  <a:srgbClr val="0033CC"/>
                </a:solidFill>
              </a:rPr>
              <a:t>V</a:t>
            </a:r>
            <a:r>
              <a:rPr lang="en-US" sz="2400" baseline="-25000" dirty="0" err="1">
                <a:solidFill>
                  <a:srgbClr val="0033CC"/>
                </a:solidFill>
              </a:rPr>
              <a:t>k</a:t>
            </a:r>
            <a:r>
              <a:rPr lang="en-US" sz="2400" dirty="0">
                <a:solidFill>
                  <a:srgbClr val="0033CC"/>
                </a:solidFill>
              </a:rPr>
              <a:t>(s) </a:t>
            </a:r>
            <a:r>
              <a:rPr lang="en-US" sz="2400" dirty="0">
                <a:solidFill>
                  <a:schemeClr val="tx1"/>
                </a:solidFill>
              </a:rPr>
              <a:t>to be the optimal value of </a:t>
            </a:r>
            <a:r>
              <a:rPr lang="en-US" sz="2400" dirty="0">
                <a:solidFill>
                  <a:srgbClr val="0033CC"/>
                </a:solidFill>
              </a:rPr>
              <a:t>s</a:t>
            </a:r>
            <a:r>
              <a:rPr lang="en-US" sz="2400" dirty="0">
                <a:solidFill>
                  <a:schemeClr val="tx1"/>
                </a:solidFill>
              </a:rPr>
              <a:t> if the game ends in </a:t>
            </a:r>
            <a:r>
              <a:rPr lang="en-US" sz="2400" dirty="0">
                <a:solidFill>
                  <a:srgbClr val="0033CC"/>
                </a:solidFill>
              </a:rPr>
              <a:t>k</a:t>
            </a:r>
            <a:r>
              <a:rPr lang="en-US" sz="2400" dirty="0">
                <a:solidFill>
                  <a:schemeClr val="tx1"/>
                </a:solidFill>
              </a:rPr>
              <a:t> more time steps</a:t>
            </a:r>
          </a:p>
          <a:p>
            <a:pPr lvl="1"/>
            <a:r>
              <a:rPr lang="en-US" sz="2000" dirty="0"/>
              <a:t>Equivalently, it’s what a depth-k heuristic search would give from </a:t>
            </a:r>
            <a:r>
              <a:rPr lang="en-US" sz="2000" dirty="0">
                <a:solidFill>
                  <a:srgbClr val="0033CC"/>
                </a:solidFill>
              </a:rPr>
              <a:t>s</a:t>
            </a:r>
          </a:p>
          <a:p>
            <a:endParaRPr lang="en-US" sz="24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29020" y="1264178"/>
            <a:ext cx="2248579" cy="2164822"/>
          </a:xfrm>
          <a:prstGeom prst="rect">
            <a:avLst/>
          </a:prstGeom>
          <a:noFill/>
        </p:spPr>
      </p:pic>
      <p:sp>
        <p:nvSpPr>
          <p:cNvPr id="5" name="Text Box 28"/>
          <p:cNvSpPr txBox="1">
            <a:spLocks noChangeArrowheads="1"/>
          </p:cNvSpPr>
          <p:nvPr/>
        </p:nvSpPr>
        <p:spPr bwMode="auto">
          <a:xfrm>
            <a:off x="7696200" y="6488112"/>
            <a:ext cx="4495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 – time-limited values (L8D6)]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524350" y="3962400"/>
            <a:ext cx="4492280" cy="1731062"/>
            <a:chOff x="460604" y="1295400"/>
            <a:chExt cx="11348754" cy="4373146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2" y="1295400"/>
              <a:ext cx="928190" cy="610286"/>
            </a:xfrm>
            <a:prstGeom prst="rect">
              <a:avLst/>
            </a:prstGeom>
            <a:noFill/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654641" y="3124199"/>
              <a:ext cx="1014612" cy="639346"/>
            </a:xfrm>
            <a:prstGeom prst="rect">
              <a:avLst/>
            </a:prstGeom>
            <a:noFill/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824561" y="4941331"/>
              <a:ext cx="984797" cy="697468"/>
            </a:xfrm>
            <a:prstGeom prst="rect">
              <a:avLst/>
            </a:prstGeom>
            <a:noFill/>
          </p:spPr>
        </p:pic>
        <p:sp>
          <p:nvSpPr>
            <p:cNvPr id="11" name="Oval 10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7904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8" idx="2"/>
              <a:endCxn id="12" idx="1"/>
            </p:cNvCxnSpPr>
            <p:nvPr/>
          </p:nvCxnSpPr>
          <p:spPr>
            <a:xfrm>
              <a:off x="5207457" y="1905685"/>
              <a:ext cx="2627658" cy="3487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8" idx="2"/>
              <a:endCxn id="11" idx="7"/>
            </p:cNvCxnSpPr>
            <p:nvPr/>
          </p:nvCxnSpPr>
          <p:spPr>
            <a:xfrm flipH="1">
              <a:off x="2030841" y="1905685"/>
              <a:ext cx="3176616" cy="3487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5" y="3124199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16" name="Straight Arrow Connector 15"/>
            <p:cNvCxnSpPr>
              <a:stCxn id="12" idx="4"/>
              <a:endCxn id="15" idx="0"/>
            </p:cNvCxnSpPr>
            <p:nvPr/>
          </p:nvCxnSpPr>
          <p:spPr>
            <a:xfrm flipH="1">
              <a:off x="6030099" y="2514600"/>
              <a:ext cx="1912779" cy="609600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2" idx="4"/>
              <a:endCxn id="9" idx="0"/>
            </p:cNvCxnSpPr>
            <p:nvPr/>
          </p:nvCxnSpPr>
          <p:spPr>
            <a:xfrm>
              <a:off x="7942878" y="2514600"/>
              <a:ext cx="2219072" cy="609600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4" y="3123514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19" name="Straight Arrow Connector 18"/>
            <p:cNvCxnSpPr>
              <a:stCxn id="11" idx="4"/>
              <a:endCxn id="18" idx="0"/>
            </p:cNvCxnSpPr>
            <p:nvPr/>
          </p:nvCxnSpPr>
          <p:spPr>
            <a:xfrm flipH="1">
              <a:off x="1915299" y="2514600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872842" y="5029200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21" name="Oval 20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7800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18" idx="2"/>
              <a:endCxn id="22" idx="1"/>
            </p:cNvCxnSpPr>
            <p:nvPr/>
          </p:nvCxnSpPr>
          <p:spPr>
            <a:xfrm>
              <a:off x="1915299" y="3733800"/>
              <a:ext cx="909378" cy="4249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8" idx="2"/>
              <a:endCxn id="21" idx="7"/>
            </p:cNvCxnSpPr>
            <p:nvPr/>
          </p:nvCxnSpPr>
          <p:spPr>
            <a:xfrm flipH="1">
              <a:off x="1024683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060805" y="5029200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26" name="Straight Arrow Connector 25"/>
            <p:cNvCxnSpPr>
              <a:stCxn id="22" idx="4"/>
              <a:endCxn id="25" idx="0"/>
            </p:cNvCxnSpPr>
            <p:nvPr/>
          </p:nvCxnSpPr>
          <p:spPr>
            <a:xfrm flipH="1">
              <a:off x="2524899" y="4418915"/>
              <a:ext cx="407541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4"/>
              <a:endCxn id="20" idx="0"/>
            </p:cNvCxnSpPr>
            <p:nvPr/>
          </p:nvCxnSpPr>
          <p:spPr>
            <a:xfrm>
              <a:off x="2932440" y="4418915"/>
              <a:ext cx="44771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1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29" name="Straight Arrow Connector 28"/>
            <p:cNvCxnSpPr>
              <a:stCxn id="21" idx="4"/>
              <a:endCxn id="28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/>
            <p:cNvCxnSpPr>
              <a:endCxn id="30" idx="7"/>
            </p:cNvCxnSpPr>
            <p:nvPr/>
          </p:nvCxnSpPr>
          <p:spPr>
            <a:xfrm flipH="1">
              <a:off x="5123925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1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33" name="Straight Arrow Connector 32"/>
            <p:cNvCxnSpPr>
              <a:stCxn id="30" idx="4"/>
              <a:endCxn id="32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987643" y="5029200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35" name="Oval 34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/>
            <p:cNvCxnSpPr>
              <a:stCxn id="15" idx="2"/>
              <a:endCxn id="35" idx="1"/>
            </p:cNvCxnSpPr>
            <p:nvPr/>
          </p:nvCxnSpPr>
          <p:spPr>
            <a:xfrm>
              <a:off x="6030099" y="3734485"/>
              <a:ext cx="909378" cy="42426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175604" y="5029200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38" name="Straight Arrow Connector 37"/>
            <p:cNvCxnSpPr>
              <a:stCxn id="35" idx="4"/>
              <a:endCxn id="37" idx="0"/>
            </p:cNvCxnSpPr>
            <p:nvPr/>
          </p:nvCxnSpPr>
          <p:spPr>
            <a:xfrm flipH="1">
              <a:off x="6639699" y="4418915"/>
              <a:ext cx="407541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5" idx="4"/>
              <a:endCxn id="34" idx="0"/>
            </p:cNvCxnSpPr>
            <p:nvPr/>
          </p:nvCxnSpPr>
          <p:spPr>
            <a:xfrm>
              <a:off x="7047240" y="4418915"/>
              <a:ext cx="44771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045042" y="5028516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41" name="Oval 40"/>
            <p:cNvSpPr/>
            <p:nvPr/>
          </p:nvSpPr>
          <p:spPr>
            <a:xfrm>
              <a:off x="8952240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/>
            <p:cNvCxnSpPr>
              <a:stCxn id="9" idx="2"/>
              <a:endCxn id="41" idx="7"/>
            </p:cNvCxnSpPr>
            <p:nvPr/>
          </p:nvCxnSpPr>
          <p:spPr>
            <a:xfrm flipH="1">
              <a:off x="9212403" y="3763546"/>
              <a:ext cx="949547" cy="39452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33005" y="5028516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44" name="Straight Arrow Connector 43"/>
            <p:cNvCxnSpPr>
              <a:stCxn id="41" idx="4"/>
              <a:endCxn id="43" idx="0"/>
            </p:cNvCxnSpPr>
            <p:nvPr/>
          </p:nvCxnSpPr>
          <p:spPr>
            <a:xfrm flipH="1">
              <a:off x="8697099" y="4418230"/>
              <a:ext cx="407541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41" idx="4"/>
              <a:endCxn id="40" idx="0"/>
            </p:cNvCxnSpPr>
            <p:nvPr/>
          </p:nvCxnSpPr>
          <p:spPr>
            <a:xfrm>
              <a:off x="9104640" y="4418230"/>
              <a:ext cx="447710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11119941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9" idx="2"/>
              <a:endCxn id="46" idx="1"/>
            </p:cNvCxnSpPr>
            <p:nvPr/>
          </p:nvCxnSpPr>
          <p:spPr>
            <a:xfrm>
              <a:off x="10161950" y="3763546"/>
              <a:ext cx="1002628" cy="39520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46" idx="4"/>
            </p:cNvCxnSpPr>
            <p:nvPr/>
          </p:nvCxnSpPr>
          <p:spPr>
            <a:xfrm>
              <a:off x="11272341" y="4418915"/>
              <a:ext cx="7779" cy="60891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ight Arrow 48"/>
          <p:cNvSpPr/>
          <p:nvPr/>
        </p:nvSpPr>
        <p:spPr>
          <a:xfrm>
            <a:off x="6629400" y="4343400"/>
            <a:ext cx="990600" cy="914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8229600" y="4267200"/>
            <a:ext cx="2057400" cy="1447800"/>
          </a:xfrm>
          <a:prstGeom prst="triangle">
            <a:avLst/>
          </a:prstGeom>
          <a:solidFill>
            <a:srgbClr val="8FAA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8763000" y="3962400"/>
            <a:ext cx="864110" cy="278892"/>
          </a:xfrm>
          <a:prstGeom prst="rect">
            <a:avLst/>
          </a:prstGeom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350" y="3962400"/>
            <a:ext cx="367414" cy="2415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7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791" y="1143000"/>
            <a:ext cx="620641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7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545" y="1143000"/>
            <a:ext cx="617691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49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7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400" y="1143000"/>
            <a:ext cx="620720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5451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179" y="1143000"/>
            <a:ext cx="617764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247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57098"/>
            <a:ext cx="6172200" cy="570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7118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644" y="1143000"/>
            <a:ext cx="6186713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393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972" y="1173166"/>
            <a:ext cx="6154057" cy="568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572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Markov Decision Processes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idx="1"/>
          </p:nvPr>
        </p:nvSpPr>
        <p:spPr>
          <a:xfrm>
            <a:off x="228599" y="1493838"/>
            <a:ext cx="6738257" cy="4525962"/>
          </a:xfrm>
        </p:spPr>
        <p:txBody>
          <a:bodyPr/>
          <a:lstStyle/>
          <a:p>
            <a:pPr>
              <a:lnSpc>
                <a:spcPct val="8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ea typeface="ＭＳ Ｐゴシック" pitchFamily="34" charset="-128"/>
              </a:rPr>
              <a:t>An Markov Decision Process (MDP) is defined by: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set of states s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set of actions 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A</a:t>
            </a:r>
            <a:endParaRPr lang="en-US" sz="2000" dirty="0">
              <a:solidFill>
                <a:srgbClr val="CC0000"/>
              </a:solidFill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transition function T(s, a, s</a:t>
            </a:r>
            <a:r>
              <a:rPr lang="en-US" altLang="ja-JP" sz="2000" dirty="0">
                <a:solidFill>
                  <a:srgbClr val="CC0000"/>
                </a:solidFill>
                <a:ea typeface="ＭＳ Ｐゴシック" pitchFamily="34" charset="-128"/>
              </a:rPr>
              <a:t>’)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 : S x A → 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solidFill>
                  <a:srgbClr val="C00000"/>
                </a:solidFill>
                <a:ea typeface="ＭＳ Ｐゴシック" pitchFamily="34" charset="-128"/>
              </a:rPr>
              <a:t>Probability</a:t>
            </a:r>
            <a:r>
              <a:rPr lang="en-US" sz="2000" dirty="0">
                <a:ea typeface="ＭＳ Ｐゴシック" pitchFamily="34" charset="-128"/>
              </a:rPr>
              <a:t> that an action </a:t>
            </a:r>
            <a:r>
              <a:rPr lang="en-US" sz="2000" dirty="0">
                <a:solidFill>
                  <a:srgbClr val="C00000"/>
                </a:solidFill>
                <a:ea typeface="ＭＳ Ｐゴシック" pitchFamily="34" charset="-128"/>
              </a:rPr>
              <a:t>a</a:t>
            </a:r>
            <a:r>
              <a:rPr lang="en-US" sz="2000" dirty="0">
                <a:ea typeface="ＭＳ Ｐゴシック" pitchFamily="34" charset="-128"/>
              </a:rPr>
              <a:t> from state </a:t>
            </a:r>
            <a:r>
              <a:rPr lang="en-US" sz="2000" dirty="0">
                <a:solidFill>
                  <a:srgbClr val="C00000"/>
                </a:solidFill>
                <a:ea typeface="ＭＳ Ｐゴシック" pitchFamily="34" charset="-128"/>
              </a:rPr>
              <a:t>s</a:t>
            </a:r>
            <a:r>
              <a:rPr lang="en-US" sz="2000" dirty="0">
                <a:ea typeface="ＭＳ Ｐゴシック" pitchFamily="34" charset="-128"/>
              </a:rPr>
              <a:t> potentially leads to a state </a:t>
            </a:r>
            <a:r>
              <a:rPr lang="en-US" sz="2000" dirty="0">
                <a:solidFill>
                  <a:srgbClr val="C00000"/>
                </a:solidFill>
                <a:ea typeface="ＭＳ Ｐゴシック" pitchFamily="34" charset="-128"/>
              </a:rPr>
              <a:t>s’</a:t>
            </a:r>
            <a:r>
              <a:rPr lang="en-US" sz="2000" dirty="0">
                <a:ea typeface="ＭＳ Ｐゴシック" pitchFamily="34" charset="-128"/>
              </a:rPr>
              <a:t>,</a:t>
            </a:r>
            <a:r>
              <a:rPr lang="en-US" sz="2000" dirty="0">
                <a:solidFill>
                  <a:srgbClr val="C00000"/>
                </a:solidFill>
                <a:ea typeface="ＭＳ Ｐゴシック" pitchFamily="34" charset="-128"/>
              </a:rPr>
              <a:t> </a:t>
            </a:r>
            <a:r>
              <a:rPr lang="en-US" sz="2000" dirty="0">
                <a:ea typeface="ＭＳ Ｐゴシック" pitchFamily="34" charset="-128"/>
              </a:rPr>
              <a:t>i.e., </a:t>
            </a:r>
            <a:r>
              <a:rPr lang="en-US" sz="2000" dirty="0">
                <a:solidFill>
                  <a:srgbClr val="C00000"/>
                </a:solidFill>
                <a:ea typeface="ＭＳ Ｐゴシック" pitchFamily="34" charset="-128"/>
              </a:rPr>
              <a:t>P(s</a:t>
            </a:r>
            <a:r>
              <a:rPr lang="en-US" altLang="ja-JP" sz="2000" dirty="0">
                <a:solidFill>
                  <a:srgbClr val="C00000"/>
                </a:solidFill>
                <a:ea typeface="ＭＳ Ｐゴシック" pitchFamily="34" charset="-128"/>
              </a:rPr>
              <a:t>’| s, a)</a:t>
            </a:r>
          </a:p>
          <a:p>
            <a:pPr lvl="2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ea typeface="ＭＳ Ｐゴシック" pitchFamily="34" charset="-128"/>
              </a:rPr>
              <a:t>Also called transition, or model of the dynamics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reward function R(s, a, s</a:t>
            </a:r>
            <a:r>
              <a:rPr lang="en-US" altLang="ja-JP" sz="2000" dirty="0">
                <a:solidFill>
                  <a:srgbClr val="CC0000"/>
                </a:solidFill>
                <a:ea typeface="ＭＳ Ｐゴシック" pitchFamily="34" charset="-128"/>
              </a:rPr>
              <a:t>’, N)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: S x A x S → N</a:t>
            </a:r>
          </a:p>
          <a:p>
            <a:pPr lvl="2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ja-JP" sz="1800" dirty="0">
                <a:ea typeface="ＭＳ Ｐゴシック" pitchFamily="34" charset="-128"/>
              </a:rPr>
              <a:t>Quantitative measure of the </a:t>
            </a:r>
            <a:r>
              <a:rPr lang="en-GB" altLang="ja-JP" sz="1800" dirty="0">
                <a:ea typeface="ＭＳ Ｐゴシック" pitchFamily="34" charset="-128"/>
              </a:rPr>
              <a:t>actual </a:t>
            </a:r>
            <a:r>
              <a:rPr lang="en-US" altLang="ja-JP" sz="1800" dirty="0">
                <a:ea typeface="ＭＳ Ｐゴシック" pitchFamily="34" charset="-128"/>
              </a:rPr>
              <a:t>change</a:t>
            </a:r>
          </a:p>
          <a:p>
            <a:pPr lvl="2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ea typeface="ＭＳ Ｐゴシック" pitchFamily="34" charset="-128"/>
              </a:rPr>
              <a:t>Can be constant, linear, weighted sum, etc.</a:t>
            </a:r>
            <a:endParaRPr lang="en-US" altLang="ja-JP" sz="1800" dirty="0">
              <a:solidFill>
                <a:srgbClr val="C00000"/>
              </a:solidFill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start state s</a:t>
            </a:r>
            <a:r>
              <a:rPr lang="en-US" sz="2000" baseline="-25000" dirty="0">
                <a:solidFill>
                  <a:srgbClr val="CC0000"/>
                </a:solidFill>
                <a:ea typeface="ＭＳ Ｐゴシック" pitchFamily="34" charset="-128"/>
              </a:rPr>
              <a:t>0</a:t>
            </a:r>
            <a:endParaRPr lang="en-US" sz="2000" baseline="-25000" dirty="0">
              <a:ea typeface="ＭＳ Ｐゴシック" pitchFamily="34" charset="-128"/>
            </a:endParaRPr>
          </a:p>
          <a:p>
            <a:pPr lvl="2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ea typeface="ＭＳ Ｐゴシック" pitchFamily="34" charset="-128"/>
              </a:rPr>
              <a:t>(Possibly also) a </a:t>
            </a:r>
            <a:r>
              <a:rPr lang="en-US" sz="1800" dirty="0">
                <a:solidFill>
                  <a:srgbClr val="CC0000"/>
                </a:solidFill>
                <a:ea typeface="ＭＳ Ｐゴシック" pitchFamily="34" charset="-128"/>
              </a:rPr>
              <a:t>terminal state </a:t>
            </a:r>
            <a:r>
              <a:rPr lang="en-US" sz="1800" dirty="0" err="1">
                <a:solidFill>
                  <a:srgbClr val="CC0000"/>
                </a:solidFill>
                <a:ea typeface="ＭＳ Ｐゴシック" pitchFamily="34" charset="-128"/>
              </a:rPr>
              <a:t>s</a:t>
            </a:r>
            <a:r>
              <a:rPr lang="en-US" sz="1800" baseline="-25000" dirty="0" err="1">
                <a:solidFill>
                  <a:srgbClr val="CC0000"/>
                </a:solidFill>
                <a:ea typeface="ＭＳ Ｐゴシック" pitchFamily="34" charset="-128"/>
              </a:rPr>
              <a:t>n</a:t>
            </a:r>
            <a:endParaRPr lang="en-US" sz="1800" baseline="-25000" dirty="0">
              <a:solidFill>
                <a:srgbClr val="CC0000"/>
              </a:solidFill>
              <a:ea typeface="ＭＳ Ｐゴシック" pitchFamily="34" charset="-128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ea typeface="ＭＳ Ｐゴシック" pitchFamily="34" charset="-128"/>
              </a:rPr>
              <a:t>MDPs are non-deterministic search problems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One way to solve them is with </a:t>
            </a:r>
            <a:r>
              <a:rPr lang="en-US" sz="2000" i="1" dirty="0">
                <a:solidFill>
                  <a:srgbClr val="0000FF"/>
                </a:solidFill>
                <a:ea typeface="ＭＳ Ｐゴシック" pitchFamily="34" charset="-128"/>
              </a:rPr>
              <a:t>heuristic search, </a:t>
            </a:r>
            <a:r>
              <a:rPr lang="en-US" sz="2000" dirty="0">
                <a:ea typeface="ＭＳ Ｐゴシック" pitchFamily="34" charset="-128"/>
              </a:rPr>
              <a:t>considering as heuristic the reward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We’</a:t>
            </a:r>
            <a:r>
              <a:rPr lang="en-US" altLang="ja-JP" sz="2000" dirty="0">
                <a:ea typeface="ＭＳ Ｐゴシック" pitchFamily="34" charset="-128"/>
              </a:rPr>
              <a:t>ll have a new tool soon (</a:t>
            </a:r>
            <a:r>
              <a:rPr lang="en-US" altLang="ja-JP" sz="2000" i="1" dirty="0">
                <a:solidFill>
                  <a:srgbClr val="0000FF"/>
                </a:solidFill>
                <a:ea typeface="ＭＳ Ｐゴシック" pitchFamily="34" charset="-128"/>
              </a:rPr>
              <a:t>optimization</a:t>
            </a:r>
            <a:r>
              <a:rPr lang="en-US" altLang="ja-JP" sz="2000" dirty="0">
                <a:ea typeface="ＭＳ Ｐゴシック" pitchFamily="34" charset="-128"/>
              </a:rPr>
              <a:t>)</a:t>
            </a:r>
            <a:endParaRPr lang="en-US" sz="2000" dirty="0">
              <a:ea typeface="ＭＳ Ｐゴシック" pitchFamily="34" charset="-128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90735" y="1371600"/>
            <a:ext cx="4495800" cy="348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3135" y="1373299"/>
            <a:ext cx="4439265" cy="3197001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210800" y="3896549"/>
            <a:ext cx="457200" cy="2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67801" y="3886200"/>
            <a:ext cx="509618" cy="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677400" y="2895600"/>
            <a:ext cx="43332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 descr="C:\Users\Dan\Dropbox\Office\CS 188\Ketrina Art\MDPs\AgentTopDow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71422" y="3581400"/>
            <a:ext cx="815578" cy="762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48034"/>
            <a:ext cx="6172200" cy="570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858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75224"/>
            <a:ext cx="6172200" cy="568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974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198" y="1157224"/>
            <a:ext cx="6179605" cy="570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943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5" y="1143000"/>
            <a:ext cx="61965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213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38306"/>
            <a:ext cx="6172200" cy="571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340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5" y="1143000"/>
            <a:ext cx="61965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968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k=100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9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746" y="1130418"/>
            <a:ext cx="6190508" cy="572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374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acingSubTree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657600"/>
            <a:ext cx="5803005" cy="2822260"/>
          </a:xfrm>
          <a:prstGeom prst="rect">
            <a:avLst/>
          </a:prstGeom>
        </p:spPr>
      </p:pic>
      <p:cxnSp>
        <p:nvCxnSpPr>
          <p:cNvPr id="951" name="Straight Arrow Connector 10"/>
          <p:cNvCxnSpPr>
            <a:stCxn id="309" idx="2"/>
            <a:endCxn id="313" idx="1"/>
          </p:cNvCxnSpPr>
          <p:nvPr/>
        </p:nvCxnSpPr>
        <p:spPr>
          <a:xfrm>
            <a:off x="7749492" y="1843018"/>
            <a:ext cx="1563311" cy="41090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Time-Limited Values</a:t>
            </a:r>
          </a:p>
        </p:txBody>
      </p:sp>
      <p:grpSp>
        <p:nvGrpSpPr>
          <p:cNvPr id="308" name="Group 43"/>
          <p:cNvGrpSpPr/>
          <p:nvPr/>
        </p:nvGrpSpPr>
        <p:grpSpPr>
          <a:xfrm>
            <a:off x="5268141" y="1524000"/>
            <a:ext cx="6237200" cy="2514600"/>
            <a:chOff x="460604" y="858084"/>
            <a:chExt cx="11931837" cy="4810462"/>
          </a:xfrm>
        </p:grpSpPr>
        <p:pic>
          <p:nvPicPr>
            <p:cNvPr id="309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3" y="858084"/>
              <a:ext cx="928189" cy="610286"/>
            </a:xfrm>
            <a:prstGeom prst="rect">
              <a:avLst/>
            </a:prstGeom>
            <a:noFill/>
          </p:spPr>
        </p:pic>
        <p:pic>
          <p:nvPicPr>
            <p:cNvPr id="310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12034" y="3044658"/>
              <a:ext cx="1014614" cy="639346"/>
            </a:xfrm>
            <a:prstGeom prst="rect">
              <a:avLst/>
            </a:prstGeom>
            <a:noFill/>
          </p:spPr>
        </p:pic>
        <p:pic>
          <p:nvPicPr>
            <p:cNvPr id="311" name="Picture 2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407647" y="4941331"/>
              <a:ext cx="984794" cy="697467"/>
            </a:xfrm>
            <a:prstGeom prst="rect">
              <a:avLst/>
            </a:prstGeom>
            <a:noFill/>
          </p:spPr>
        </p:pic>
        <p:sp>
          <p:nvSpPr>
            <p:cNvPr id="312" name="Oval 7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8"/>
            <p:cNvSpPr/>
            <p:nvPr/>
          </p:nvSpPr>
          <p:spPr>
            <a:xfrm>
              <a:off x="8153453" y="2209801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5" name="Straight Arrow Connector 12"/>
            <p:cNvCxnSpPr>
              <a:stCxn id="309" idx="2"/>
            </p:cNvCxnSpPr>
            <p:nvPr/>
          </p:nvCxnSpPr>
          <p:spPr>
            <a:xfrm flipH="1">
              <a:off x="2030842" y="1468370"/>
              <a:ext cx="3176615" cy="78606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6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4" y="3044658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17" name="Straight Arrow Connector 16"/>
            <p:cNvCxnSpPr/>
            <p:nvPr/>
          </p:nvCxnSpPr>
          <p:spPr>
            <a:xfrm flipH="1">
              <a:off x="6030098" y="2514601"/>
              <a:ext cx="2275755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17"/>
            <p:cNvCxnSpPr/>
            <p:nvPr/>
          </p:nvCxnSpPr>
          <p:spPr>
            <a:xfrm>
              <a:off x="8305854" y="2514601"/>
              <a:ext cx="2413488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9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3" y="3044658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20" name="Straight Arrow Connector 319"/>
            <p:cNvCxnSpPr>
              <a:endCxn id="319" idx="0"/>
            </p:cNvCxnSpPr>
            <p:nvPr/>
          </p:nvCxnSpPr>
          <p:spPr>
            <a:xfrm flipH="1">
              <a:off x="1915298" y="2435743"/>
              <a:ext cx="7778" cy="608916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1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129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22" name="Oval 321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/>
            <p:cNvSpPr/>
            <p:nvPr/>
          </p:nvSpPr>
          <p:spPr>
            <a:xfrm>
              <a:off x="2778807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4" name="Straight Arrow Connector 323"/>
            <p:cNvCxnSpPr>
              <a:stCxn id="319" idx="2"/>
              <a:endCxn id="323" idx="1"/>
            </p:cNvCxnSpPr>
            <p:nvPr/>
          </p:nvCxnSpPr>
          <p:spPr>
            <a:xfrm>
              <a:off x="1915298" y="3654944"/>
              <a:ext cx="908145" cy="50380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>
              <a:stCxn id="319" idx="2"/>
              <a:endCxn id="322" idx="7"/>
            </p:cNvCxnSpPr>
            <p:nvPr/>
          </p:nvCxnSpPr>
          <p:spPr>
            <a:xfrm flipH="1">
              <a:off x="1024684" y="3654944"/>
              <a:ext cx="890614" cy="50380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6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72547" y="502920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27" name="Straight Arrow Connector 326"/>
            <p:cNvCxnSpPr>
              <a:stCxn id="323" idx="4"/>
              <a:endCxn id="326" idx="0"/>
            </p:cNvCxnSpPr>
            <p:nvPr/>
          </p:nvCxnSpPr>
          <p:spPr>
            <a:xfrm flipH="1">
              <a:off x="2236642" y="4418915"/>
              <a:ext cx="694565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>
              <a:stCxn id="323" idx="4"/>
              <a:endCxn id="321" idx="0"/>
            </p:cNvCxnSpPr>
            <p:nvPr/>
          </p:nvCxnSpPr>
          <p:spPr>
            <a:xfrm>
              <a:off x="2931207" y="4418915"/>
              <a:ext cx="66423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9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30" name="Straight Arrow Connector 329"/>
            <p:cNvCxnSpPr>
              <a:stCxn id="322" idx="4"/>
              <a:endCxn id="329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Oval 330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2" name="Straight Arrow Connector 331"/>
            <p:cNvCxnSpPr>
              <a:stCxn id="316" idx="2"/>
              <a:endCxn id="331" idx="7"/>
            </p:cNvCxnSpPr>
            <p:nvPr/>
          </p:nvCxnSpPr>
          <p:spPr>
            <a:xfrm flipH="1">
              <a:off x="5123926" y="3654944"/>
              <a:ext cx="906173" cy="50380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3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34" name="Straight Arrow Connector 333"/>
            <p:cNvCxnSpPr>
              <a:stCxn id="331" idx="4"/>
              <a:endCxn id="333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5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9733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36" name="Oval 335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7" name="Straight Arrow Connector 336"/>
            <p:cNvCxnSpPr>
              <a:stCxn id="316" idx="2"/>
              <a:endCxn id="336" idx="1"/>
            </p:cNvCxnSpPr>
            <p:nvPr/>
          </p:nvCxnSpPr>
          <p:spPr>
            <a:xfrm>
              <a:off x="6030098" y="3654944"/>
              <a:ext cx="909379" cy="50380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8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9923" y="502920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39" name="Straight Arrow Connector 338"/>
            <p:cNvCxnSpPr>
              <a:stCxn id="336" idx="4"/>
              <a:endCxn id="338" idx="0"/>
            </p:cNvCxnSpPr>
            <p:nvPr/>
          </p:nvCxnSpPr>
          <p:spPr>
            <a:xfrm flipH="1">
              <a:off x="6464016" y="4418915"/>
              <a:ext cx="583224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/>
            <p:cNvCxnSpPr>
              <a:stCxn id="336" idx="4"/>
              <a:endCxn id="335" idx="0"/>
            </p:cNvCxnSpPr>
            <p:nvPr/>
          </p:nvCxnSpPr>
          <p:spPr>
            <a:xfrm>
              <a:off x="7047240" y="4418915"/>
              <a:ext cx="62980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1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20493" y="5028515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42" name="Oval 341"/>
            <p:cNvSpPr/>
            <p:nvPr/>
          </p:nvSpPr>
          <p:spPr>
            <a:xfrm>
              <a:off x="9478656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3" name="Straight Arrow Connector 342"/>
            <p:cNvCxnSpPr>
              <a:stCxn id="310" idx="2"/>
              <a:endCxn id="342" idx="7"/>
            </p:cNvCxnSpPr>
            <p:nvPr/>
          </p:nvCxnSpPr>
          <p:spPr>
            <a:xfrm flipH="1">
              <a:off x="9738820" y="3684004"/>
              <a:ext cx="980522" cy="47406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4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49581" y="5028515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45" name="Straight Arrow Connector 344"/>
            <p:cNvCxnSpPr>
              <a:stCxn id="342" idx="4"/>
              <a:endCxn id="344" idx="0"/>
            </p:cNvCxnSpPr>
            <p:nvPr/>
          </p:nvCxnSpPr>
          <p:spPr>
            <a:xfrm flipH="1">
              <a:off x="9013677" y="4418230"/>
              <a:ext cx="617379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>
              <a:stCxn id="342" idx="4"/>
              <a:endCxn id="341" idx="0"/>
            </p:cNvCxnSpPr>
            <p:nvPr/>
          </p:nvCxnSpPr>
          <p:spPr>
            <a:xfrm>
              <a:off x="9631056" y="4418230"/>
              <a:ext cx="796745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7" name="Oval 346"/>
            <p:cNvSpPr/>
            <p:nvPr/>
          </p:nvSpPr>
          <p:spPr>
            <a:xfrm>
              <a:off x="11651969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8" name="Straight Arrow Connector 347"/>
            <p:cNvCxnSpPr>
              <a:stCxn id="310" idx="2"/>
              <a:endCxn id="347" idx="1"/>
            </p:cNvCxnSpPr>
            <p:nvPr/>
          </p:nvCxnSpPr>
          <p:spPr>
            <a:xfrm>
              <a:off x="10719342" y="3684004"/>
              <a:ext cx="977264" cy="47474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>
              <a:stCxn id="347" idx="4"/>
            </p:cNvCxnSpPr>
            <p:nvPr/>
          </p:nvCxnSpPr>
          <p:spPr>
            <a:xfrm>
              <a:off x="11804369" y="4418915"/>
              <a:ext cx="7778" cy="60891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0" name="Rounded Rectangle 349"/>
          <p:cNvSpPr/>
          <p:nvPr/>
        </p:nvSpPr>
        <p:spPr>
          <a:xfrm>
            <a:off x="4953000" y="5867400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Right Arrow 350"/>
          <p:cNvSpPr/>
          <p:nvPr/>
        </p:nvSpPr>
        <p:spPr>
          <a:xfrm flipH="1">
            <a:off x="4038600" y="6025662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4" name="Picture 35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533400" y="6096000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353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6096000"/>
            <a:ext cx="367414" cy="241575"/>
          </a:xfrm>
          <a:prstGeom prst="rect">
            <a:avLst/>
          </a:prstGeom>
          <a:noFill/>
        </p:spPr>
      </p:pic>
      <p:pic>
        <p:nvPicPr>
          <p:cNvPr id="355" name="Picture 35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1649980" y="6096000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357" name="Picture 356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2792980" y="6096000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359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6051604"/>
            <a:ext cx="389821" cy="276085"/>
          </a:xfrm>
          <a:prstGeom prst="rect">
            <a:avLst/>
          </a:prstGeom>
          <a:noFill/>
        </p:spPr>
      </p:pic>
      <p:pic>
        <p:nvPicPr>
          <p:cNvPr id="360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6087424"/>
            <a:ext cx="401623" cy="253078"/>
          </a:xfrm>
          <a:prstGeom prst="rect">
            <a:avLst/>
          </a:prstGeom>
          <a:noFill/>
        </p:spPr>
      </p:pic>
      <p:sp>
        <p:nvSpPr>
          <p:cNvPr id="361" name="Rounded Rectangle 360"/>
          <p:cNvSpPr/>
          <p:nvPr/>
        </p:nvSpPr>
        <p:spPr>
          <a:xfrm>
            <a:off x="381000" y="5867400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ounded Rectangle 361"/>
          <p:cNvSpPr/>
          <p:nvPr/>
        </p:nvSpPr>
        <p:spPr>
          <a:xfrm>
            <a:off x="4953000" y="4724400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Right Arrow 362"/>
          <p:cNvSpPr/>
          <p:nvPr/>
        </p:nvSpPr>
        <p:spPr>
          <a:xfrm flipH="1">
            <a:off x="4038600" y="4882662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1" name="Picture 370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 cstate="print"/>
          <a:stretch>
            <a:fillRect/>
          </a:stretch>
        </p:blipFill>
        <p:spPr bwMode="auto">
          <a:xfrm>
            <a:off x="533144" y="4953000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365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4953000"/>
            <a:ext cx="367414" cy="241575"/>
          </a:xfrm>
          <a:prstGeom prst="rect">
            <a:avLst/>
          </a:prstGeom>
          <a:noFill/>
        </p:spPr>
      </p:pic>
      <p:pic>
        <p:nvPicPr>
          <p:cNvPr id="372" name="Picture 371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5" cstate="print"/>
          <a:stretch>
            <a:fillRect/>
          </a:stretch>
        </p:blipFill>
        <p:spPr bwMode="auto">
          <a:xfrm>
            <a:off x="1649724" y="4953000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373" name="Picture 372" descr="TP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 cstate="print"/>
          <a:stretch>
            <a:fillRect/>
          </a:stretch>
        </p:blipFill>
        <p:spPr bwMode="auto">
          <a:xfrm>
            <a:off x="2792724" y="4953000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368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4908604"/>
            <a:ext cx="389821" cy="276085"/>
          </a:xfrm>
          <a:prstGeom prst="rect">
            <a:avLst/>
          </a:prstGeom>
          <a:noFill/>
        </p:spPr>
      </p:pic>
      <p:pic>
        <p:nvPicPr>
          <p:cNvPr id="369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4944424"/>
            <a:ext cx="401623" cy="253078"/>
          </a:xfrm>
          <a:prstGeom prst="rect">
            <a:avLst/>
          </a:prstGeom>
          <a:noFill/>
        </p:spPr>
      </p:pic>
      <p:sp>
        <p:nvSpPr>
          <p:cNvPr id="370" name="Rounded Rectangle 369"/>
          <p:cNvSpPr/>
          <p:nvPr/>
        </p:nvSpPr>
        <p:spPr>
          <a:xfrm>
            <a:off x="381000" y="4724400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Rounded Rectangle 373"/>
          <p:cNvSpPr/>
          <p:nvPr/>
        </p:nvSpPr>
        <p:spPr>
          <a:xfrm>
            <a:off x="4953000" y="3597302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Right Arrow 374"/>
          <p:cNvSpPr/>
          <p:nvPr/>
        </p:nvSpPr>
        <p:spPr>
          <a:xfrm flipH="1">
            <a:off x="4038600" y="3755564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3" name="Picture 382" descr="TP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532889" y="3825902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377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3825902"/>
            <a:ext cx="367414" cy="241575"/>
          </a:xfrm>
          <a:prstGeom prst="rect">
            <a:avLst/>
          </a:prstGeom>
          <a:noFill/>
        </p:spPr>
      </p:pic>
      <p:pic>
        <p:nvPicPr>
          <p:cNvPr id="384" name="Picture 383" descr="TP_tmp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1649469" y="3825902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385" name="Picture 384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2792468" y="3825902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380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3781506"/>
            <a:ext cx="389821" cy="276085"/>
          </a:xfrm>
          <a:prstGeom prst="rect">
            <a:avLst/>
          </a:prstGeom>
          <a:noFill/>
        </p:spPr>
      </p:pic>
      <p:pic>
        <p:nvPicPr>
          <p:cNvPr id="381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3817326"/>
            <a:ext cx="401623" cy="253078"/>
          </a:xfrm>
          <a:prstGeom prst="rect">
            <a:avLst/>
          </a:prstGeom>
          <a:noFill/>
        </p:spPr>
      </p:pic>
      <p:sp>
        <p:nvSpPr>
          <p:cNvPr id="382" name="Rounded Rectangle 381"/>
          <p:cNvSpPr/>
          <p:nvPr/>
        </p:nvSpPr>
        <p:spPr>
          <a:xfrm>
            <a:off x="381000" y="3597302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Rounded Rectangle 385"/>
          <p:cNvSpPr/>
          <p:nvPr/>
        </p:nvSpPr>
        <p:spPr>
          <a:xfrm>
            <a:off x="4953000" y="2474845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Right Arrow 386"/>
          <p:cNvSpPr/>
          <p:nvPr/>
        </p:nvSpPr>
        <p:spPr>
          <a:xfrm flipH="1">
            <a:off x="4038600" y="2633107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9" name="Picture 398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532633" y="2703445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389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2703445"/>
            <a:ext cx="367414" cy="241575"/>
          </a:xfrm>
          <a:prstGeom prst="rect">
            <a:avLst/>
          </a:prstGeom>
          <a:noFill/>
        </p:spPr>
      </p:pic>
      <p:pic>
        <p:nvPicPr>
          <p:cNvPr id="400" name="Picture 399" descr="TP_tmp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1649213" y="2703445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401" name="Picture 400" descr="TP_tmp.pn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2792212" y="2703445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392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2659049"/>
            <a:ext cx="389821" cy="276085"/>
          </a:xfrm>
          <a:prstGeom prst="rect">
            <a:avLst/>
          </a:prstGeom>
          <a:noFill/>
        </p:spPr>
      </p:pic>
      <p:pic>
        <p:nvPicPr>
          <p:cNvPr id="393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2694869"/>
            <a:ext cx="401623" cy="253078"/>
          </a:xfrm>
          <a:prstGeom prst="rect">
            <a:avLst/>
          </a:prstGeom>
          <a:noFill/>
        </p:spPr>
      </p:pic>
      <p:sp>
        <p:nvSpPr>
          <p:cNvPr id="394" name="Rounded Rectangle 393"/>
          <p:cNvSpPr/>
          <p:nvPr/>
        </p:nvSpPr>
        <p:spPr>
          <a:xfrm>
            <a:off x="381000" y="2474845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Rounded Rectangle 401"/>
          <p:cNvSpPr/>
          <p:nvPr/>
        </p:nvSpPr>
        <p:spPr>
          <a:xfrm>
            <a:off x="4953000" y="1371600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Right Arrow 402"/>
          <p:cNvSpPr/>
          <p:nvPr/>
        </p:nvSpPr>
        <p:spPr>
          <a:xfrm flipH="1">
            <a:off x="4038600" y="1529862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4" name="Picture 953" descr="TP_tmp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532377" y="1600200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405" name="Picture 2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1600200"/>
            <a:ext cx="367414" cy="241575"/>
          </a:xfrm>
          <a:prstGeom prst="rect">
            <a:avLst/>
          </a:prstGeom>
          <a:noFill/>
        </p:spPr>
      </p:pic>
      <p:pic>
        <p:nvPicPr>
          <p:cNvPr id="955" name="Picture 954" descr="TP_tmp.pn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1648957" y="1600200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956" name="Picture 955" descr="TP_tmp.pn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2791956" y="1600200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408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1555804"/>
            <a:ext cx="389821" cy="276085"/>
          </a:xfrm>
          <a:prstGeom prst="rect">
            <a:avLst/>
          </a:prstGeom>
          <a:noFill/>
        </p:spPr>
      </p:pic>
      <p:pic>
        <p:nvPicPr>
          <p:cNvPr id="409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1591624"/>
            <a:ext cx="401623" cy="253078"/>
          </a:xfrm>
          <a:prstGeom prst="rect">
            <a:avLst/>
          </a:prstGeom>
          <a:noFill/>
        </p:spPr>
      </p:pic>
      <p:sp>
        <p:nvSpPr>
          <p:cNvPr id="410" name="Rounded Rectangle 409"/>
          <p:cNvSpPr/>
          <p:nvPr/>
        </p:nvSpPr>
        <p:spPr>
          <a:xfrm>
            <a:off x="381000" y="1371600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" grpId="0" animBg="1"/>
      <p:bldP spid="351" grpId="0" animBg="1"/>
      <p:bldP spid="361" grpId="0" animBg="1"/>
      <p:bldP spid="362" grpId="0" animBg="1"/>
      <p:bldP spid="363" grpId="0" animBg="1"/>
      <p:bldP spid="370" grpId="0" animBg="1"/>
      <p:bldP spid="374" grpId="0" animBg="1"/>
      <p:bldP spid="375" grpId="0" animBg="1"/>
      <p:bldP spid="382" grpId="0" animBg="1"/>
      <p:bldP spid="386" grpId="0" animBg="1"/>
      <p:bldP spid="387" grpId="0" animBg="1"/>
      <p:bldP spid="394" grpId="0" animBg="1"/>
      <p:bldP spid="402" grpId="0" animBg="1"/>
      <p:bldP spid="403" grpId="0" animBg="1"/>
      <p:bldP spid="4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Gridworld</a:t>
            </a:r>
            <a:r>
              <a:rPr lang="en-US" dirty="0"/>
              <a:t> Manual Intro</a:t>
            </a:r>
          </a:p>
        </p:txBody>
      </p:sp>
      <p:pic>
        <p:nvPicPr>
          <p:cNvPr id="4" name="Gridworld Manual Intr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9760" y="1143000"/>
            <a:ext cx="841248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7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What is Markov about MDPs?</a:t>
            </a: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9372600" cy="45259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ja-JP" sz="2200" dirty="0">
                <a:solidFill>
                  <a:schemeClr val="tx1"/>
                </a:solidFill>
                <a:ea typeface="ＭＳ Ｐゴシック" pitchFamily="34" charset="-128"/>
              </a:rPr>
              <a:t>The adverb “Markov” or “Markovian”  generally means that given  the present state, the future and the past are independent</a:t>
            </a:r>
          </a:p>
          <a:p>
            <a:pPr lvl="2"/>
            <a:endParaRPr lang="en-US" sz="2200" dirty="0">
              <a:ea typeface="ＭＳ Ｐゴシック" pitchFamily="34" charset="-128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tx1"/>
                </a:solidFill>
                <a:ea typeface="ＭＳ Ｐゴシック" pitchFamily="34" charset="-128"/>
              </a:rPr>
              <a:t>For MDP, </a:t>
            </a:r>
            <a:r>
              <a:rPr lang="en-US" altLang="ja-JP" sz="2200" dirty="0">
                <a:solidFill>
                  <a:schemeClr val="tx1"/>
                </a:solidFill>
                <a:ea typeface="ＭＳ Ｐゴシック" pitchFamily="34" charset="-128"/>
              </a:rPr>
              <a:t>“Markov” means action outcomes depend only on the current  state, not on the full history of movements before it</a:t>
            </a:r>
          </a:p>
          <a:p>
            <a:endParaRPr lang="en-US" altLang="ja-JP" sz="2400" dirty="0">
              <a:solidFill>
                <a:srgbClr val="C00000"/>
              </a:solidFill>
              <a:ea typeface="ＭＳ Ｐゴシック" pitchFamily="34" charset="-128"/>
            </a:endParaRPr>
          </a:p>
          <a:p>
            <a:pPr marL="0" indent="0">
              <a:buNone/>
            </a:pPr>
            <a:endParaRPr lang="en-US" altLang="ja-JP" sz="2000" dirty="0">
              <a:solidFill>
                <a:srgbClr val="C00000"/>
              </a:solidFill>
              <a:ea typeface="ＭＳ Ｐゴシック" pitchFamily="34" charset="-128"/>
            </a:endParaRPr>
          </a:p>
          <a:p>
            <a:pPr marL="0" indent="0">
              <a:buNone/>
            </a:pPr>
            <a:endParaRPr lang="en-US" altLang="ja-JP" sz="2000" dirty="0">
              <a:solidFill>
                <a:srgbClr val="C00000"/>
              </a:solidFill>
              <a:ea typeface="ＭＳ Ｐゴシック" pitchFamily="34" charset="-128"/>
            </a:endParaRPr>
          </a:p>
          <a:p>
            <a:pPr marL="0" indent="0">
              <a:buNone/>
            </a:pPr>
            <a:r>
              <a:rPr lang="en-US" altLang="ja-JP" sz="2000" dirty="0">
                <a:solidFill>
                  <a:schemeClr val="tx1"/>
                </a:solidFill>
                <a:ea typeface="ＭＳ Ｐゴシック" pitchFamily="34" charset="-128"/>
              </a:rPr>
              <a:t>       </a:t>
            </a:r>
            <a:r>
              <a:rPr lang="en-US" altLang="ja-JP" sz="2400" dirty="0">
                <a:solidFill>
                  <a:schemeClr val="tx1"/>
                </a:solidFill>
                <a:ea typeface="ＭＳ Ｐゴシック" pitchFamily="34" charset="-128"/>
              </a:rPr>
              <a:t>so each transition from a state </a:t>
            </a:r>
            <a:r>
              <a:rPr lang="en-US" altLang="ja-JP" sz="2400" i="1" dirty="0" err="1">
                <a:solidFill>
                  <a:srgbClr val="C00000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s</a:t>
            </a:r>
            <a:r>
              <a:rPr lang="en-US" altLang="ja-JP" sz="2400" i="1" baseline="-25000" dirty="0" err="1">
                <a:solidFill>
                  <a:srgbClr val="C00000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t</a:t>
            </a:r>
            <a:r>
              <a:rPr lang="en-US" altLang="ja-JP" sz="2400" dirty="0">
                <a:solidFill>
                  <a:schemeClr val="tx1"/>
                </a:solidFill>
                <a:ea typeface="ＭＳ Ｐゴシック" pitchFamily="34" charset="-128"/>
              </a:rPr>
              <a:t> to state </a:t>
            </a:r>
            <a:r>
              <a:rPr lang="en-US" altLang="ja-JP" sz="2400" i="1" dirty="0">
                <a:solidFill>
                  <a:srgbClr val="C00000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s</a:t>
            </a:r>
            <a:r>
              <a:rPr lang="en-US" altLang="ja-JP" sz="2400" i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t+1 </a:t>
            </a:r>
            <a:r>
              <a:rPr lang="en-US" altLang="ja-JP" sz="2400" dirty="0">
                <a:solidFill>
                  <a:schemeClr val="tx1"/>
                </a:solidFill>
                <a:ea typeface="ＭＳ Ｐゴシック" pitchFamily="34" charset="-128"/>
              </a:rPr>
              <a:t>depends only on the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ja-JP" sz="2400" dirty="0">
                <a:solidFill>
                  <a:schemeClr val="tx1"/>
                </a:solidFill>
                <a:ea typeface="ＭＳ Ｐゴシック" pitchFamily="34" charset="-128"/>
              </a:rPr>
              <a:t>      state </a:t>
            </a:r>
            <a:r>
              <a:rPr lang="en-US" altLang="ja-JP" sz="2400" i="1" dirty="0" err="1">
                <a:solidFill>
                  <a:srgbClr val="C00000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s</a:t>
            </a:r>
            <a:r>
              <a:rPr lang="en-US" altLang="ja-JP" sz="2400" i="1" baseline="-25000" dirty="0" err="1">
                <a:solidFill>
                  <a:srgbClr val="C00000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t</a:t>
            </a:r>
            <a:r>
              <a:rPr lang="en-US" altLang="ja-JP" sz="2400" dirty="0">
                <a:solidFill>
                  <a:srgbClr val="C00000"/>
                </a:solidFill>
                <a:ea typeface="ＭＳ Ｐゴシック" pitchFamily="34" charset="-128"/>
                <a:cs typeface="Calibri" panose="020F0502020204030204" pitchFamily="34" charset="0"/>
              </a:rPr>
              <a:t>, </a:t>
            </a:r>
            <a:r>
              <a:rPr lang="en-US" altLang="ja-JP" sz="2400" dirty="0">
                <a:solidFill>
                  <a:schemeClr val="tx1"/>
                </a:solidFill>
                <a:ea typeface="ＭＳ Ｐゴシック" pitchFamily="34" charset="-128"/>
                <a:cs typeface="Calibri" panose="020F0502020204030204" pitchFamily="34" charset="0"/>
              </a:rPr>
              <a:t>not on the previous states </a:t>
            </a:r>
            <a:r>
              <a:rPr lang="en-US" altLang="ja-JP" sz="2400" i="1" dirty="0">
                <a:solidFill>
                  <a:srgbClr val="C00000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s</a:t>
            </a:r>
            <a:r>
              <a:rPr lang="en-US" altLang="ja-JP" sz="2400" i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t-1,  … </a:t>
            </a:r>
            <a:r>
              <a:rPr lang="en-US" altLang="ja-JP" sz="2400" i="1" dirty="0">
                <a:solidFill>
                  <a:srgbClr val="C00000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s</a:t>
            </a:r>
            <a:r>
              <a:rPr lang="en-US" altLang="ja-JP" sz="2400" i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0 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ja-JP" sz="1800" dirty="0">
              <a:solidFill>
                <a:schemeClr val="accent6"/>
              </a:solidFill>
              <a:ea typeface="ＭＳ Ｐゴシック" pitchFamily="34" charset="-128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altLang="ja-JP" sz="2400" dirty="0">
                <a:solidFill>
                  <a:schemeClr val="tx1"/>
                </a:solidFill>
                <a:ea typeface="ＭＳ Ｐゴシック" pitchFamily="34" charset="-128"/>
              </a:rPr>
              <a:t>This is very much like search, where the successor function could only depend on the current state (not on the operations which led to it)</a:t>
            </a:r>
          </a:p>
          <a:p>
            <a:pPr>
              <a:buFont typeface="Wingdings" pitchFamily="2" charset="2"/>
              <a:buNone/>
            </a:pPr>
            <a:endParaRPr lang="en-US" sz="2400" dirty="0">
              <a:ea typeface="ＭＳ Ｐゴシック" pitchFamily="34" charset="-128"/>
            </a:endParaRPr>
          </a:p>
        </p:txBody>
      </p:sp>
      <p:pic>
        <p:nvPicPr>
          <p:cNvPr id="24579" name="Picture 2" descr="\\.host\Shared Folders\Shared with PC\images\Markov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296400" y="1447800"/>
            <a:ext cx="2143125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1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666162" y="3733800"/>
            <a:ext cx="193675" cy="8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344613" y="3581400"/>
            <a:ext cx="71897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10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293813" y="4039195"/>
            <a:ext cx="34972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9448800" y="4334470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itchFamily="34" charset="0"/>
              </a:rPr>
              <a:t>Andrey Markov </a:t>
            </a:r>
          </a:p>
          <a:p>
            <a:pPr algn="ctr"/>
            <a:r>
              <a:rPr lang="en-US" dirty="0">
                <a:latin typeface="Calibri" pitchFamily="34" charset="0"/>
              </a:rPr>
              <a:t>(1856-1922)</a:t>
            </a:r>
          </a:p>
          <a:p>
            <a:pPr algn="ctr"/>
            <a:r>
              <a:rPr lang="en-US" dirty="0">
                <a:latin typeface="Calibri" pitchFamily="34" charset="0"/>
              </a:rPr>
              <a:t>Russian Mathematician</a:t>
            </a:r>
          </a:p>
          <a:p>
            <a:pPr algn="ctr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Policies</a:t>
            </a:r>
          </a:p>
        </p:txBody>
      </p:sp>
      <p:pic>
        <p:nvPicPr>
          <p:cNvPr id="2662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5200" y="1524000"/>
            <a:ext cx="4013200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8" name="Text Box 5"/>
          <p:cNvSpPr txBox="1">
            <a:spLocks noChangeArrowheads="1"/>
          </p:cNvSpPr>
          <p:nvPr/>
        </p:nvSpPr>
        <p:spPr bwMode="auto">
          <a:xfrm>
            <a:off x="6629400" y="4724400"/>
            <a:ext cx="5105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 pitchFamily="34" charset="0"/>
              </a:rPr>
              <a:t>Optimal policy when R(s, a, s</a:t>
            </a:r>
            <a:r>
              <a:rPr lang="en-US" altLang="ja-JP" sz="2400" dirty="0">
                <a:latin typeface="Calibri" pitchFamily="34" charset="0"/>
              </a:rPr>
              <a:t>’) = -0.03 for all non-terminals s</a:t>
            </a:r>
            <a:endParaRPr lang="en-US" sz="2400" dirty="0">
              <a:latin typeface="Calibri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3200" y="1295742"/>
            <a:ext cx="5410200" cy="3162994"/>
          </a:xfrm>
          <a:prstGeom prst="rect">
            <a:avLst/>
          </a:prstGeom>
          <a:noFill/>
        </p:spPr>
      </p:pic>
      <p:sp>
        <p:nvSpPr>
          <p:cNvPr id="26626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6629400" cy="45259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tx1"/>
                </a:solidFill>
                <a:ea typeface="ＭＳ Ｐゴシック" pitchFamily="34" charset="-128"/>
              </a:rPr>
              <a:t>In deterministic single-agent search problems, we wanted a </a:t>
            </a:r>
            <a:r>
              <a:rPr lang="en-US" sz="2200" b="1" i="1" dirty="0">
                <a:solidFill>
                  <a:srgbClr val="002060"/>
                </a:solidFill>
                <a:ea typeface="ＭＳ Ｐゴシック" pitchFamily="34" charset="-128"/>
              </a:rPr>
              <a:t>plan</a:t>
            </a:r>
            <a:r>
              <a:rPr lang="en-US" sz="2200" dirty="0">
                <a:solidFill>
                  <a:schemeClr val="tx1"/>
                </a:solidFill>
                <a:ea typeface="ＭＳ Ｐゴシック" pitchFamily="34" charset="-128"/>
              </a:rPr>
              <a:t> for acting in the form of a sequence of actions from start (</a:t>
            </a:r>
            <a:r>
              <a:rPr lang="en-US" sz="2200" b="1" i="1" dirty="0">
                <a:solidFill>
                  <a:srgbClr val="002060"/>
                </a:solidFill>
                <a:ea typeface="ＭＳ Ｐゴシック" pitchFamily="34" charset="-128"/>
              </a:rPr>
              <a:t>initial state</a:t>
            </a:r>
            <a:r>
              <a:rPr lang="en-US" sz="2200" dirty="0">
                <a:solidFill>
                  <a:schemeClr val="tx1"/>
                </a:solidFill>
                <a:ea typeface="ＭＳ Ｐゴシック" pitchFamily="34" charset="-128"/>
              </a:rPr>
              <a:t>) to end (</a:t>
            </a:r>
            <a:r>
              <a:rPr lang="en-US" sz="2200" b="1" i="1" dirty="0">
                <a:solidFill>
                  <a:srgbClr val="002060"/>
                </a:solidFill>
                <a:ea typeface="ＭＳ Ｐゴシック" pitchFamily="34" charset="-128"/>
              </a:rPr>
              <a:t>goal state</a:t>
            </a:r>
            <a:r>
              <a:rPr lang="en-US" sz="2200" dirty="0">
                <a:solidFill>
                  <a:schemeClr val="tx1"/>
                </a:solidFill>
                <a:ea typeface="ＭＳ Ｐゴシック" pitchFamily="34" charset="-128"/>
              </a:rPr>
              <a:t>)</a:t>
            </a:r>
            <a:r>
              <a:rPr lang="en-US" sz="2200" dirty="0">
                <a:solidFill>
                  <a:schemeClr val="tx1"/>
                </a:solidFill>
                <a:ea typeface="ＭＳ Ｐゴシック" pitchFamily="34" charset="-128"/>
                <a:sym typeface="Symbol" pitchFamily="18" charset="2"/>
              </a:rPr>
              <a:t> </a:t>
            </a:r>
          </a:p>
          <a:p>
            <a:pPr marL="0" indent="0" algn="ctr">
              <a:buNone/>
            </a:pPr>
            <a:r>
              <a:rPr lang="en-US" sz="22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 =&lt;a</a:t>
            </a:r>
            <a:r>
              <a:rPr lang="en-US" sz="2200" baseline="-250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0</a:t>
            </a:r>
            <a:r>
              <a:rPr lang="en-US" sz="22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,a</a:t>
            </a:r>
            <a:r>
              <a:rPr lang="en-US" sz="2200" baseline="-250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1</a:t>
            </a:r>
            <a:r>
              <a:rPr lang="en-US" sz="22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,…a</a:t>
            </a:r>
            <a:r>
              <a:rPr lang="en-US" sz="2200" baseline="-250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t-1</a:t>
            </a:r>
            <a:r>
              <a:rPr lang="en-US" sz="22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&gt;</a:t>
            </a:r>
            <a:endParaRPr lang="en-US" sz="2200" dirty="0">
              <a:ea typeface="ＭＳ Ｐゴシック" pitchFamily="34" charset="-128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tx1"/>
                </a:solidFill>
                <a:ea typeface="ＭＳ Ｐゴシック" pitchFamily="34" charset="-128"/>
              </a:rPr>
              <a:t>For MDPs, we want an optimal </a:t>
            </a:r>
            <a:r>
              <a:rPr lang="en-US" sz="2200" b="1" i="1" dirty="0">
                <a:solidFill>
                  <a:schemeClr val="accent6"/>
                </a:solidFill>
                <a:ea typeface="ＭＳ Ｐゴシック" pitchFamily="34" charset="-128"/>
              </a:rPr>
              <a:t>policy</a:t>
            </a:r>
            <a:r>
              <a:rPr lang="en-US" sz="2200" dirty="0">
                <a:solidFill>
                  <a:srgbClr val="CC0000"/>
                </a:solidFill>
                <a:ea typeface="ＭＳ Ｐゴシック" pitchFamily="34" charset="-128"/>
              </a:rPr>
              <a:t> </a:t>
            </a:r>
            <a:r>
              <a:rPr lang="en-US" sz="2200" dirty="0">
                <a:solidFill>
                  <a:schemeClr val="tx1"/>
                </a:solidFill>
                <a:ea typeface="ＭＳ Ｐゴシック" pitchFamily="34" charset="-128"/>
              </a:rPr>
              <a:t>instead          </a:t>
            </a:r>
          </a:p>
          <a:p>
            <a:pPr marL="0" indent="0" algn="ctr">
              <a:buNone/>
            </a:pPr>
            <a:r>
              <a:rPr lang="en-US" sz="2200" dirty="0">
                <a:solidFill>
                  <a:srgbClr val="CC0000"/>
                </a:solidFill>
                <a:ea typeface="ＭＳ Ｐゴシック" pitchFamily="34" charset="-128"/>
              </a:rPr>
              <a:t> </a:t>
            </a:r>
            <a:r>
              <a:rPr lang="en-US" sz="22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*: S → A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A </a:t>
            </a:r>
            <a:r>
              <a:rPr lang="en-US" sz="2000" dirty="0">
                <a:solidFill>
                  <a:srgbClr val="C00000"/>
                </a:solidFill>
                <a:ea typeface="ＭＳ Ｐゴシック" pitchFamily="34" charset="-128"/>
                <a:sym typeface="Symbol" pitchFamily="18" charset="2"/>
              </a:rPr>
              <a:t>policy  </a:t>
            </a:r>
            <a:r>
              <a:rPr lang="en-US" sz="2000" dirty="0">
                <a:ea typeface="ＭＳ Ｐゴシック" pitchFamily="34" charset="-128"/>
                <a:sym typeface="Symbol" pitchFamily="18" charset="2"/>
              </a:rPr>
              <a:t>is a function giving an action for each state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An </a:t>
            </a:r>
            <a:r>
              <a:rPr lang="en-US" sz="2000" dirty="0">
                <a:solidFill>
                  <a:srgbClr val="C00000"/>
                </a:solidFill>
                <a:ea typeface="ＭＳ Ｐゴシック" pitchFamily="34" charset="-128"/>
                <a:sym typeface="Symbol" pitchFamily="18" charset="2"/>
              </a:rPr>
              <a:t>optimal policy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* </a:t>
            </a:r>
            <a:r>
              <a:rPr lang="en-US" sz="2000" dirty="0">
                <a:ea typeface="ＭＳ Ｐゴシック" pitchFamily="34" charset="-128"/>
                <a:sym typeface="Symbol" pitchFamily="18" charset="2"/>
              </a:rPr>
              <a:t>is one that maximizes the expected utility (the </a:t>
            </a:r>
            <a:r>
              <a:rPr lang="en-US" sz="2000" b="1" i="1" dirty="0">
                <a:solidFill>
                  <a:schemeClr val="accent6"/>
                </a:solidFill>
                <a:ea typeface="ＭＳ Ｐゴシック" pitchFamily="34" charset="-128"/>
                <a:sym typeface="Symbol" pitchFamily="18" charset="2"/>
              </a:rPr>
              <a:t>reward</a:t>
            </a:r>
            <a:r>
              <a:rPr lang="en-US" sz="2000" dirty="0">
                <a:ea typeface="ＭＳ Ｐゴシック" pitchFamily="34" charset="-128"/>
                <a:sym typeface="Symbol" pitchFamily="18" charset="2"/>
              </a:rPr>
              <a:t>) </a:t>
            </a:r>
          </a:p>
          <a:p>
            <a:pPr lvl="1"/>
            <a:endParaRPr lang="en-US" sz="800" dirty="0">
              <a:ea typeface="ＭＳ Ｐゴシック" pitchFamily="34" charset="-128"/>
              <a:sym typeface="Symbol" pitchFamily="18" charset="2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tx1"/>
                </a:solidFill>
                <a:ea typeface="ＭＳ Ｐゴシック" pitchFamily="34" charset="-128"/>
                <a:sym typeface="Symbol" pitchFamily="18" charset="2"/>
              </a:rPr>
              <a:t>The deterministic search algorithms didn’t compute entire policies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They computed the action for a single state only</a:t>
            </a:r>
          </a:p>
          <a:p>
            <a:pPr lvl="1"/>
            <a:endParaRPr lang="en-US" sz="2000" dirty="0">
              <a:ea typeface="ＭＳ Ｐゴシック" pitchFamily="34" charset="-128"/>
              <a:sym typeface="Symbol" pitchFamily="18" charset="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  <a:sym typeface="Symbol" pitchFamily="18" charset="2"/>
              </a:rPr>
              <a:t>Optimal policies for different rewards</a:t>
            </a:r>
          </a:p>
        </p:txBody>
      </p:sp>
      <p:pic>
        <p:nvPicPr>
          <p:cNvPr id="1723396" name="Picture 4"/>
          <p:cNvPicPr>
            <a:picLocks noChangeAspect="1" noChangeArrowheads="1"/>
          </p:cNvPicPr>
          <p:nvPr/>
        </p:nvPicPr>
        <p:blipFill>
          <a:blip r:embed="rId3" cstate="print"/>
          <a:srcRect r="1050"/>
          <a:stretch>
            <a:fillRect/>
          </a:stretch>
        </p:blipFill>
        <p:spPr bwMode="auto">
          <a:xfrm>
            <a:off x="7239000" y="1360487"/>
            <a:ext cx="2766237" cy="210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35052" y="1365250"/>
            <a:ext cx="2795588" cy="210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3398" name="Picture 6"/>
          <p:cNvPicPr>
            <a:picLocks noChangeAspect="1" noChangeArrowheads="1"/>
          </p:cNvPicPr>
          <p:nvPr/>
        </p:nvPicPr>
        <p:blipFill>
          <a:blip r:embed="rId5" cstate="print"/>
          <a:srcRect r="1141"/>
          <a:stretch>
            <a:fillRect/>
          </a:stretch>
        </p:blipFill>
        <p:spPr bwMode="auto">
          <a:xfrm>
            <a:off x="2233613" y="4165599"/>
            <a:ext cx="2763689" cy="209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3399" name="Picture 7"/>
          <p:cNvPicPr>
            <a:picLocks noChangeAspect="1" noChangeArrowheads="1"/>
          </p:cNvPicPr>
          <p:nvPr/>
        </p:nvPicPr>
        <p:blipFill>
          <a:blip r:embed="rId6" cstate="print"/>
          <a:srcRect r="1521"/>
          <a:stretch>
            <a:fillRect/>
          </a:stretch>
        </p:blipFill>
        <p:spPr bwMode="auto">
          <a:xfrm>
            <a:off x="7262813" y="4165599"/>
            <a:ext cx="2753057" cy="21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23400" name="Text Box 8"/>
          <p:cNvSpPr txBox="1">
            <a:spLocks noChangeArrowheads="1"/>
          </p:cNvSpPr>
          <p:nvPr/>
        </p:nvSpPr>
        <p:spPr bwMode="auto">
          <a:xfrm>
            <a:off x="8024813" y="6313487"/>
            <a:ext cx="1295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R(s) = -2.0</a:t>
            </a:r>
          </a:p>
        </p:txBody>
      </p:sp>
      <p:sp>
        <p:nvSpPr>
          <p:cNvPr id="1723401" name="Text Box 9"/>
          <p:cNvSpPr txBox="1">
            <a:spLocks noChangeArrowheads="1"/>
          </p:cNvSpPr>
          <p:nvPr/>
        </p:nvSpPr>
        <p:spPr bwMode="auto">
          <a:xfrm>
            <a:off x="3048000" y="6299199"/>
            <a:ext cx="13477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R(s) = -0.4</a:t>
            </a:r>
          </a:p>
        </p:txBody>
      </p:sp>
      <p:sp>
        <p:nvSpPr>
          <p:cNvPr id="1723402" name="Text Box 10"/>
          <p:cNvSpPr txBox="1">
            <a:spLocks noChangeArrowheads="1"/>
          </p:cNvSpPr>
          <p:nvPr/>
        </p:nvSpPr>
        <p:spPr bwMode="auto">
          <a:xfrm>
            <a:off x="7977188" y="3494087"/>
            <a:ext cx="1676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R(s) = -0.03</a:t>
            </a:r>
          </a:p>
        </p:txBody>
      </p:sp>
      <p:sp>
        <p:nvSpPr>
          <p:cNvPr id="28682" name="Text Box 11"/>
          <p:cNvSpPr txBox="1">
            <a:spLocks noChangeArrowheads="1"/>
          </p:cNvSpPr>
          <p:nvPr/>
        </p:nvSpPr>
        <p:spPr bwMode="auto">
          <a:xfrm>
            <a:off x="2947988" y="3494087"/>
            <a:ext cx="1447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R(s) = -0.01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3400" grpId="0"/>
      <p:bldP spid="1723401" grpId="0"/>
      <p:bldP spid="172340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Racing Cars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6681" y="1353401"/>
            <a:ext cx="9418638" cy="50473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def\pref{\succ}&#10;\def\lequiv{\Leftrightarrow}&#10;\begin{document}&#10;\centering&#10;$[r,r_0,r_1,r_2,\ldots]\pref [r,r'_0,r'_1,r'_2,\ldots]$\\&#10;$\lequiv$\\&#10;$[r_0,r_1,r_2,\ldots]\pref [r'_0,r'_1,r'_2,\ldots]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16"/>
  <p:tag name="PICTUREFILESIZE" val="4786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def\pref{\succ}&#10;\def\lequiv{\Leftrightarrow}&#10;\begin{document}&#10;$U([r_0,r_1,r_2,\ldots]) = r_0 + r_1 + r_2 + \cdots $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64"/>
  <p:tag name="PICTUREFILESIZE" val="1819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def\pref{\succ}&#10;\def\lequiv{\Leftrightarrow}&#10;\begin{document}&#10;$U([r_0,r_1,r_2,\ldots]) = r_0 + \gamma r_1 + \gamma^2 r_2 \cdots $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74"/>
  <p:tag name="PICTUREFILESIZE" val="2177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[a_1, a_2, \ldots] \succ [b_1, b_2, \ldots]  template TPT1  env TPENV1  fore 0  back 16777215  eqnno 3"/>
  <p:tag name="FILENAME" val="TP_tmp"/>
  <p:tag name="ORIGWIDTH" val="101"/>
  <p:tag name="PICTUREFILESIZE" val="467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[r, a_1, a_2, \ldots] \succ [r, b_1, b_2, \ldots]  template TPT1  env TPENV1  fore 0  back 16777215  eqnno 3"/>
  <p:tag name="FILENAME" val="TP_tmp"/>
  <p:tag name="ORIGWIDTH" val="119"/>
  <p:tag name="PICTUREFILESIZE" val="550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U([r_0,\ldots r_{\infty}]) = \sum_{t=0}^{\infty} \gamma^t r_t \leq R_{{\rm max}}/(1-\gamm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95"/>
  <p:tag name="PICTUREFILESIZE" val="4373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Q^*(s,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5"/>
  <p:tag name="PICTUREFILESIZE" val="1926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\sum_{s'} T(s,a,s') \,\left[ R(s, a, s') + \gamma\, V^*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63"/>
  <p:tag name="PICTUREFILESIZE" val="4639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Q^*(s,a) = \sum_{s'} T(s,a,s') \left[ R(s,a,s') + \gamma V^*(s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31"/>
  <p:tag name="PICTUREFILESIZE" val="4323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=  template TPT1  env TPENV1  fore 0  back 16777215  eqnno 1"/>
  <p:tag name="FILENAME" val="TP_tmp"/>
  <p:tag name="ORIGWIDTH" val="7"/>
  <p:tag name="PICTUREFILESIZE" val="16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S_{t+1} = s' | S_t = s_t, A_t = a_t, S_{t-1}=s_{t-1},A_{t-1}, \ldots S_0 = s_0)  template TPT1  env TPENV1  fore 0  back 16777215  eqnno 1"/>
  <p:tag name="FILENAME" val="TP_tmp"/>
  <p:tag name="ORIGWIDTH" val="259"/>
  <p:tag name="PICTUREFILESIZE" val="824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S_{t+1} = s' | S_t = s_t, A_t = a_t)  template TPT1  env TPENV1  fore 0  back 16777215  eqnno 1"/>
  <p:tag name="FILENAME" val="TP_tmp"/>
  <p:tag name="ORIGWIDTH" val="126"/>
  <p:tag name="PICTUREFILESIZE" val="472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98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70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98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70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51270</TotalTime>
  <Words>2571</Words>
  <Application>Microsoft Office PowerPoint</Application>
  <PresentationFormat>Widescreen</PresentationFormat>
  <Paragraphs>421</Paragraphs>
  <Slides>47</Slides>
  <Notes>32</Notes>
  <HiddenSlides>6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Cambria Math</vt:lpstr>
      <vt:lpstr>Times New Roman</vt:lpstr>
      <vt:lpstr>Wingdings</vt:lpstr>
      <vt:lpstr>dan-berkeley-nlp-v1</vt:lpstr>
      <vt:lpstr>CS7050 Artificial Intelligence </vt:lpstr>
      <vt:lpstr>Example: Grid World</vt:lpstr>
      <vt:lpstr>Grid World Actions</vt:lpstr>
      <vt:lpstr>Markov Decision Processes</vt:lpstr>
      <vt:lpstr>Video of Demo Gridworld Manual Intro</vt:lpstr>
      <vt:lpstr>What is Markov about MDPs?</vt:lpstr>
      <vt:lpstr>Policies</vt:lpstr>
      <vt:lpstr>Optimal policies for different rewards</vt:lpstr>
      <vt:lpstr>Example: Racing Cars</vt:lpstr>
      <vt:lpstr>Example: Racing Cars</vt:lpstr>
      <vt:lpstr>Racing Cars Search Tree</vt:lpstr>
      <vt:lpstr>MDP Search Trees</vt:lpstr>
      <vt:lpstr>Utilities along the paths</vt:lpstr>
      <vt:lpstr>Preferencial rewarding</vt:lpstr>
      <vt:lpstr>Discounting</vt:lpstr>
      <vt:lpstr>Stationary Preferences</vt:lpstr>
      <vt:lpstr>Infinite Utilities?!</vt:lpstr>
      <vt:lpstr>Recap: Defining MDPs</vt:lpstr>
      <vt:lpstr>Solving MDPs</vt:lpstr>
      <vt:lpstr>Calculating Quantities</vt:lpstr>
      <vt:lpstr>Snapshot of Demo – Gridworld V Values</vt:lpstr>
      <vt:lpstr>Snapshot of Demo – Gridworld Q Values</vt:lpstr>
      <vt:lpstr>Snapshot of Demo – Gridworld V Values</vt:lpstr>
      <vt:lpstr>Snapshot of Demo – Gridworld Q Values</vt:lpstr>
      <vt:lpstr>Snapshot of Demo – Gridworld V Values</vt:lpstr>
      <vt:lpstr>Snapshot of Demo – Gridworld Q Values</vt:lpstr>
      <vt:lpstr>Snapshot of Demo – Gridworld V Values</vt:lpstr>
      <vt:lpstr>Snapshot of Demo – Gridworld Q Values</vt:lpstr>
      <vt:lpstr>Values of States</vt:lpstr>
      <vt:lpstr>Example: Racing Search Tree</vt:lpstr>
      <vt:lpstr>Racing Search Tree</vt:lpstr>
      <vt:lpstr>Time-Limited Values</vt:lpstr>
      <vt:lpstr>k=0</vt:lpstr>
      <vt:lpstr>k=1</vt:lpstr>
      <vt:lpstr>k=2</vt:lpstr>
      <vt:lpstr>k=3</vt:lpstr>
      <vt:lpstr>k=4</vt:lpstr>
      <vt:lpstr>k=5</vt:lpstr>
      <vt:lpstr>k=6</vt:lpstr>
      <vt:lpstr>k=7</vt:lpstr>
      <vt:lpstr>k=8</vt:lpstr>
      <vt:lpstr>k=9</vt:lpstr>
      <vt:lpstr>k=10</vt:lpstr>
      <vt:lpstr>k=11</vt:lpstr>
      <vt:lpstr>k=12</vt:lpstr>
      <vt:lpstr>k=100</vt:lpstr>
      <vt:lpstr>Computing Time-Limited Values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Vassil Vassilev</cp:lastModifiedBy>
  <cp:revision>2755</cp:revision>
  <cp:lastPrinted>2014-02-13T17:51:45Z</cp:lastPrinted>
  <dcterms:created xsi:type="dcterms:W3CDTF">2004-08-27T04:16:05Z</dcterms:created>
  <dcterms:modified xsi:type="dcterms:W3CDTF">2022-11-27T22:25:28Z</dcterms:modified>
</cp:coreProperties>
</file>